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95" r:id="rId3"/>
    <p:sldId id="259" r:id="rId4"/>
    <p:sldId id="276" r:id="rId5"/>
    <p:sldId id="274" r:id="rId6"/>
    <p:sldId id="275" r:id="rId7"/>
    <p:sldId id="296" r:id="rId8"/>
    <p:sldId id="284" r:id="rId9"/>
    <p:sldId id="285" r:id="rId10"/>
    <p:sldId id="277" r:id="rId11"/>
    <p:sldId id="278" r:id="rId12"/>
    <p:sldId id="279" r:id="rId13"/>
    <p:sldId id="280" r:id="rId14"/>
    <p:sldId id="281" r:id="rId15"/>
    <p:sldId id="282" r:id="rId16"/>
    <p:sldId id="283" r:id="rId17"/>
    <p:sldId id="286" r:id="rId18"/>
    <p:sldId id="287" r:id="rId19"/>
    <p:sldId id="288" r:id="rId20"/>
    <p:sldId id="289" r:id="rId21"/>
    <p:sldId id="291" r:id="rId22"/>
    <p:sldId id="292" r:id="rId23"/>
    <p:sldId id="290" r:id="rId24"/>
    <p:sldId id="293" r:id="rId25"/>
    <p:sldId id="294" r:id="rId26"/>
    <p:sldId id="27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0" d="100"/>
          <a:sy n="80" d="100"/>
        </p:scale>
        <p:origin x="782" y="2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2.jpg>
</file>

<file path=ppt/media/image3.jpg>
</file>

<file path=ppt/media/image4.png>
</file>

<file path=ppt/media/image5.jpg>
</file>

<file path=ppt/media/image6.jp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7F98A-DE0E-9444-B969-0A6DE29E54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F735BB3-70BC-8B32-8B7B-A6DA5DD8EE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1DED7EC-36E9-8A5E-A514-54DCA209C255}"/>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5" name="Footer Placeholder 4">
            <a:extLst>
              <a:ext uri="{FF2B5EF4-FFF2-40B4-BE49-F238E27FC236}">
                <a16:creationId xmlns:a16="http://schemas.microsoft.com/office/drawing/2014/main" id="{BF08D87C-5851-2120-B67E-79C421897A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C3534A8-C026-2631-EB9F-36F19BFDCCAE}"/>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684613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6E58-9961-C99E-C4CF-4B6BA87294A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B51C11-D3A8-A97C-3449-82BFC55D4E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ADDCA27-59B3-54FD-CB5B-4F4DD127F21C}"/>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5" name="Footer Placeholder 4">
            <a:extLst>
              <a:ext uri="{FF2B5EF4-FFF2-40B4-BE49-F238E27FC236}">
                <a16:creationId xmlns:a16="http://schemas.microsoft.com/office/drawing/2014/main" id="{DBAB510F-8902-F0BD-0C4B-EBF1EE55445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89B6D0-8D39-3752-712C-33DEDF54EDBC}"/>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40684922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B2A627-D25C-8CA2-67DB-8BD5BCB8AD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43B981C-59AF-5761-FD13-EFBBBF01CD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4C2BBC4-F495-5270-3DE8-AB1D126C2693}"/>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5" name="Footer Placeholder 4">
            <a:extLst>
              <a:ext uri="{FF2B5EF4-FFF2-40B4-BE49-F238E27FC236}">
                <a16:creationId xmlns:a16="http://schemas.microsoft.com/office/drawing/2014/main" id="{350CBB2F-9567-E940-AF30-025164AE90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0AF9E32-9785-C4E0-5395-AFA5A609CE79}"/>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1464711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70BF9-A903-EB9B-BD44-EEF7BDB2BA8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E93EB8-36BB-BAE1-7B2E-6509375373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22E8C75-DC4C-FB1C-5E5D-E043B11FF6E0}"/>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5" name="Footer Placeholder 4">
            <a:extLst>
              <a:ext uri="{FF2B5EF4-FFF2-40B4-BE49-F238E27FC236}">
                <a16:creationId xmlns:a16="http://schemas.microsoft.com/office/drawing/2014/main" id="{C9C84DF3-28AA-2C64-D610-DA09915B4A7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F1FF2B-CAB0-756F-C4ED-21C751D5A5EB}"/>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959418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47D95-E56F-6AF0-E635-F381D6157E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551511F-E83E-167B-7D4C-79B31FB502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439570-F232-C267-A6BB-07B37A3C8F90}"/>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5" name="Footer Placeholder 4">
            <a:extLst>
              <a:ext uri="{FF2B5EF4-FFF2-40B4-BE49-F238E27FC236}">
                <a16:creationId xmlns:a16="http://schemas.microsoft.com/office/drawing/2014/main" id="{E5BA6151-90B5-93AE-EBB1-906F6884EC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9617B7-483B-AB8F-B9E0-29EA454055F1}"/>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3353482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91699-204E-8C54-6E68-8757C77BC00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25A8DC1-7E7D-2757-0779-88EA5A317B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334BF56-311B-076A-D9EB-A751789A87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04D19C6-FCDB-1B2E-B5C6-FEBF3D696EF0}"/>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6" name="Footer Placeholder 5">
            <a:extLst>
              <a:ext uri="{FF2B5EF4-FFF2-40B4-BE49-F238E27FC236}">
                <a16:creationId xmlns:a16="http://schemas.microsoft.com/office/drawing/2014/main" id="{9935D20A-581E-11AD-515A-94FA07B3371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463B8ED-7FF8-0A85-AED0-7C38BBA06429}"/>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7778313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46ABC-5607-6076-F065-A7BDD5AB3DC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45D2E1C-F8D9-BB8B-9936-2463BE7D96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8B8483-8E9E-EBF8-D6A5-E6F0D9D3EF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D379478-2A12-B01A-1CCE-6061769048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8D6CD25-B2D9-1185-3274-D668B732948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E7F503B-4A5B-CB93-C846-E34CB68359C9}"/>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8" name="Footer Placeholder 7">
            <a:extLst>
              <a:ext uri="{FF2B5EF4-FFF2-40B4-BE49-F238E27FC236}">
                <a16:creationId xmlns:a16="http://schemas.microsoft.com/office/drawing/2014/main" id="{626E1115-D394-5E0F-35A5-E33EEC7D7FD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6AD160E-EFA7-D12D-4475-013DA7D0B234}"/>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4268614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16B80-B9A9-EB5D-6BB6-208199C8837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557C92D-9B31-A82E-D2FD-7E7BF93FB239}"/>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4" name="Footer Placeholder 3">
            <a:extLst>
              <a:ext uri="{FF2B5EF4-FFF2-40B4-BE49-F238E27FC236}">
                <a16:creationId xmlns:a16="http://schemas.microsoft.com/office/drawing/2014/main" id="{5A645C5E-8DCE-750D-DFB8-0FF6F36970D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24BD1F1-1795-E041-A1A5-5EDA84A6A932}"/>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2636330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5614B3-C763-A6F3-D3EA-076E05D2078C}"/>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3" name="Footer Placeholder 2">
            <a:extLst>
              <a:ext uri="{FF2B5EF4-FFF2-40B4-BE49-F238E27FC236}">
                <a16:creationId xmlns:a16="http://schemas.microsoft.com/office/drawing/2014/main" id="{962D3CDD-7BE3-B534-CF3F-D3A807D7C2D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90CA9AD-4246-0E1F-BAC6-95C6DF047C3E}"/>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1459554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899DF-08D7-05A0-01A2-4838260214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3CC8DFE-4E1E-6375-1A34-910E869FAB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603836F-9E26-0D37-010B-62D61A8D5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6FB52D-A9FA-02DD-3E30-1A028F8DF2E7}"/>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6" name="Footer Placeholder 5">
            <a:extLst>
              <a:ext uri="{FF2B5EF4-FFF2-40B4-BE49-F238E27FC236}">
                <a16:creationId xmlns:a16="http://schemas.microsoft.com/office/drawing/2014/main" id="{3498C0CA-3235-79E9-5491-94698AE803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2CE644-11C3-0559-2024-97A798381AD9}"/>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3503458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2C74-3F03-299C-4781-21CA4E69EA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4C9379A-CBDE-4338-B23E-61D1E2CD89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20D8236-BD55-A3A1-EECB-7E13C0B383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477C27-50BC-C78C-C9A3-CEC0CDE6743E}"/>
              </a:ext>
            </a:extLst>
          </p:cNvPr>
          <p:cNvSpPr>
            <a:spLocks noGrp="1"/>
          </p:cNvSpPr>
          <p:nvPr>
            <p:ph type="dt" sz="half" idx="10"/>
          </p:nvPr>
        </p:nvSpPr>
        <p:spPr/>
        <p:txBody>
          <a:bodyPr/>
          <a:lstStyle/>
          <a:p>
            <a:fld id="{5F06FEC7-A64F-4834-BD4B-9886E13D1089}" type="datetimeFigureOut">
              <a:rPr lang="en-IN" smtClean="0"/>
              <a:t>30-06-2023</a:t>
            </a:fld>
            <a:endParaRPr lang="en-IN"/>
          </a:p>
        </p:txBody>
      </p:sp>
      <p:sp>
        <p:nvSpPr>
          <p:cNvPr id="6" name="Footer Placeholder 5">
            <a:extLst>
              <a:ext uri="{FF2B5EF4-FFF2-40B4-BE49-F238E27FC236}">
                <a16:creationId xmlns:a16="http://schemas.microsoft.com/office/drawing/2014/main" id="{4B9B9566-4C4F-326C-0B70-FA3D51C95BE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7F7543-6F56-5777-BACE-6248665FE865}"/>
              </a:ext>
            </a:extLst>
          </p:cNvPr>
          <p:cNvSpPr>
            <a:spLocks noGrp="1"/>
          </p:cNvSpPr>
          <p:nvPr>
            <p:ph type="sldNum" sz="quarter" idx="12"/>
          </p:nvPr>
        </p:nvSpPr>
        <p:spPr/>
        <p:txBody>
          <a:bodyPr/>
          <a:lstStyle/>
          <a:p>
            <a:fld id="{4AB4F3B3-E85D-4681-85C8-E74DB6A8DC42}" type="slidenum">
              <a:rPr lang="en-IN" smtClean="0"/>
              <a:t>‹#›</a:t>
            </a:fld>
            <a:endParaRPr lang="en-IN"/>
          </a:p>
        </p:txBody>
      </p:sp>
    </p:spTree>
    <p:extLst>
      <p:ext uri="{BB962C8B-B14F-4D97-AF65-F5344CB8AC3E}">
        <p14:creationId xmlns:p14="http://schemas.microsoft.com/office/powerpoint/2010/main" val="2346732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11BFAB-E9E1-E5F2-70F4-C8DD73A4A7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6BE1144-3796-8E44-E2A7-AB88CD534C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110CD3-AA86-590B-DE90-F98F67F066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06FEC7-A64F-4834-BD4B-9886E13D1089}" type="datetimeFigureOut">
              <a:rPr lang="en-IN" smtClean="0"/>
              <a:t>30-06-2023</a:t>
            </a:fld>
            <a:endParaRPr lang="en-IN"/>
          </a:p>
        </p:txBody>
      </p:sp>
      <p:sp>
        <p:nvSpPr>
          <p:cNvPr id="5" name="Footer Placeholder 4">
            <a:extLst>
              <a:ext uri="{FF2B5EF4-FFF2-40B4-BE49-F238E27FC236}">
                <a16:creationId xmlns:a16="http://schemas.microsoft.com/office/drawing/2014/main" id="{B99D312C-E84C-C87D-A9FA-C10715DB9A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C49451E-7016-117F-38B5-018409D9B0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B4F3B3-E85D-4681-85C8-E74DB6A8DC42}" type="slidenum">
              <a:rPr lang="en-IN" smtClean="0"/>
              <a:t>‹#›</a:t>
            </a:fld>
            <a:endParaRPr lang="en-IN"/>
          </a:p>
        </p:txBody>
      </p:sp>
    </p:spTree>
    <p:extLst>
      <p:ext uri="{BB962C8B-B14F-4D97-AF65-F5344CB8AC3E}">
        <p14:creationId xmlns:p14="http://schemas.microsoft.com/office/powerpoint/2010/main" val="23550842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30C50-EA58-86EC-D354-1AC881CCF54C}"/>
              </a:ext>
            </a:extLst>
          </p:cNvPr>
          <p:cNvSpPr>
            <a:spLocks noGrp="1"/>
          </p:cNvSpPr>
          <p:nvPr>
            <p:ph type="title"/>
          </p:nvPr>
        </p:nvSpPr>
        <p:spPr>
          <a:xfrm>
            <a:off x="1" y="1362636"/>
            <a:ext cx="12192000" cy="1021977"/>
          </a:xfrm>
        </p:spPr>
        <p:txBody>
          <a:bodyPr>
            <a:normAutofit fontScale="90000"/>
          </a:bodyPr>
          <a:lstStyle/>
          <a:p>
            <a:pPr algn="ctr"/>
            <a:r>
              <a:rPr lang="en-IN" b="1" dirty="0"/>
              <a:t>AIR QUALITY MONITORING </a:t>
            </a:r>
            <a:br>
              <a:rPr lang="en-IN" b="1" dirty="0"/>
            </a:br>
            <a:r>
              <a:rPr lang="en-IN" b="1" dirty="0"/>
              <a:t>AND ALERT SYSTEM</a:t>
            </a:r>
          </a:p>
        </p:txBody>
      </p:sp>
      <p:sp>
        <p:nvSpPr>
          <p:cNvPr id="3" name="Content Placeholder 2">
            <a:extLst>
              <a:ext uri="{FF2B5EF4-FFF2-40B4-BE49-F238E27FC236}">
                <a16:creationId xmlns:a16="http://schemas.microsoft.com/office/drawing/2014/main" id="{E8F00691-421D-2D69-5E92-2E2DD3F8147B}"/>
              </a:ext>
            </a:extLst>
          </p:cNvPr>
          <p:cNvSpPr>
            <a:spLocks noGrp="1"/>
          </p:cNvSpPr>
          <p:nvPr>
            <p:ph sz="half" idx="1"/>
          </p:nvPr>
        </p:nvSpPr>
        <p:spPr>
          <a:xfrm>
            <a:off x="688872" y="3952875"/>
            <a:ext cx="5181600" cy="4399757"/>
          </a:xfrm>
        </p:spPr>
        <p:txBody>
          <a:bodyPr/>
          <a:lstStyle/>
          <a:p>
            <a:pPr marL="0" indent="0">
              <a:buNone/>
            </a:pPr>
            <a:r>
              <a:rPr lang="en-IN" b="1" dirty="0"/>
              <a:t>TEAM MEMBERS:</a:t>
            </a:r>
          </a:p>
          <a:p>
            <a:pPr marL="0" indent="0">
              <a:buNone/>
            </a:pPr>
            <a:r>
              <a:rPr lang="en-IN" dirty="0"/>
              <a:t>Arjun Pradeep</a:t>
            </a:r>
          </a:p>
          <a:p>
            <a:pPr marL="0" indent="0">
              <a:buNone/>
            </a:pPr>
            <a:r>
              <a:rPr lang="en-IN" dirty="0"/>
              <a:t>Chackochan Sebastian</a:t>
            </a:r>
          </a:p>
          <a:p>
            <a:pPr marL="0" indent="0">
              <a:buNone/>
            </a:pPr>
            <a:r>
              <a:rPr lang="en-IN" dirty="0" err="1"/>
              <a:t>Hrithul</a:t>
            </a:r>
            <a:r>
              <a:rPr lang="en-IN" dirty="0"/>
              <a:t> P B </a:t>
            </a:r>
          </a:p>
        </p:txBody>
      </p:sp>
      <p:sp>
        <p:nvSpPr>
          <p:cNvPr id="4" name="Content Placeholder 3">
            <a:extLst>
              <a:ext uri="{FF2B5EF4-FFF2-40B4-BE49-F238E27FC236}">
                <a16:creationId xmlns:a16="http://schemas.microsoft.com/office/drawing/2014/main" id="{7056D1BF-1DEE-C1FC-677C-9651E9F24F04}"/>
              </a:ext>
            </a:extLst>
          </p:cNvPr>
          <p:cNvSpPr>
            <a:spLocks noGrp="1"/>
          </p:cNvSpPr>
          <p:nvPr>
            <p:ph sz="half" idx="2"/>
          </p:nvPr>
        </p:nvSpPr>
        <p:spPr>
          <a:xfrm>
            <a:off x="7643352" y="3924300"/>
            <a:ext cx="5181600" cy="4399757"/>
          </a:xfrm>
        </p:spPr>
        <p:txBody>
          <a:bodyPr/>
          <a:lstStyle/>
          <a:p>
            <a:pPr marL="0" indent="0">
              <a:buNone/>
            </a:pPr>
            <a:r>
              <a:rPr lang="en-IN" b="1" dirty="0"/>
              <a:t>GUIDE:</a:t>
            </a:r>
          </a:p>
          <a:p>
            <a:pPr marL="0" indent="0">
              <a:buNone/>
            </a:pPr>
            <a:r>
              <a:rPr lang="en-IN" dirty="0"/>
              <a:t>Ms. </a:t>
            </a:r>
            <a:r>
              <a:rPr lang="en-IN" dirty="0" err="1"/>
              <a:t>Susmi</a:t>
            </a:r>
            <a:r>
              <a:rPr lang="en-IN" dirty="0"/>
              <a:t> Jacob</a:t>
            </a:r>
          </a:p>
          <a:p>
            <a:pPr marL="0" indent="0">
              <a:buNone/>
            </a:pPr>
            <a:r>
              <a:rPr lang="en-IN" sz="2000" dirty="0"/>
              <a:t>Assistant Professor</a:t>
            </a:r>
          </a:p>
          <a:p>
            <a:pPr marL="0" indent="0">
              <a:buNone/>
            </a:pPr>
            <a:r>
              <a:rPr lang="en-IN" sz="2000" dirty="0"/>
              <a:t>Dept. Of CSE</a:t>
            </a:r>
          </a:p>
          <a:p>
            <a:pPr marL="0" indent="0">
              <a:buNone/>
            </a:pPr>
            <a:r>
              <a:rPr lang="en-IN" sz="2000" dirty="0"/>
              <a:t>SSET Ernakulam</a:t>
            </a:r>
          </a:p>
          <a:p>
            <a:pPr marL="0" indent="0">
              <a:buNone/>
            </a:pPr>
            <a:r>
              <a:rPr lang="en-IN" dirty="0"/>
              <a:t> </a:t>
            </a:r>
          </a:p>
          <a:p>
            <a:pPr marL="0" indent="0">
              <a:buNone/>
            </a:pPr>
            <a:r>
              <a:rPr lang="en-IN" dirty="0"/>
              <a:t>		</a:t>
            </a:r>
          </a:p>
        </p:txBody>
      </p:sp>
    </p:spTree>
    <p:extLst>
      <p:ext uri="{BB962C8B-B14F-4D97-AF65-F5344CB8AC3E}">
        <p14:creationId xmlns:p14="http://schemas.microsoft.com/office/powerpoint/2010/main" val="2010960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HARDWARE REQUIREMENTS</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3"/>
            <a:ext cx="6637805" cy="2991771"/>
          </a:xfrm>
        </p:spPr>
        <p:txBody>
          <a:bodyPr>
            <a:noAutofit/>
          </a:bodyPr>
          <a:lstStyle/>
          <a:p>
            <a:pPr algn="just"/>
            <a:r>
              <a:rPr lang="en-US" b="1" i="0" dirty="0">
                <a:effectLst/>
                <a:latin typeface="Times New Roman" panose="02020603050405020304" pitchFamily="18" charset="0"/>
                <a:cs typeface="Times New Roman" panose="02020603050405020304" pitchFamily="18" charset="0"/>
              </a:rPr>
              <a:t>Arduino Uno:</a:t>
            </a:r>
          </a:p>
          <a:p>
            <a:pPr algn="just"/>
            <a:r>
              <a:rPr lang="en-US" sz="2200" b="0" i="0" dirty="0">
                <a:effectLst/>
                <a:latin typeface="Times New Roman" panose="02020603050405020304" pitchFamily="18" charset="0"/>
                <a:cs typeface="Times New Roman" panose="02020603050405020304" pitchFamily="18" charset="0"/>
              </a:rPr>
              <a:t>Arduino Uno is a popular microcontroller board based on the ATmega328P chip. It serves as the brain of the system, responsible for executing the code and controlling other components.</a:t>
            </a:r>
            <a:endParaRPr lang="en-IN" sz="22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651A8ED-8DF7-9D38-85F2-5F3F7D0F4C8F}"/>
              </a:ext>
            </a:extLst>
          </p:cNvPr>
          <p:cNvPicPr>
            <a:picLocks noChangeAspect="1"/>
          </p:cNvPicPr>
          <p:nvPr/>
        </p:nvPicPr>
        <p:blipFill rotWithShape="1">
          <a:blip r:embed="rId2">
            <a:extLst>
              <a:ext uri="{28A0092B-C50C-407E-A947-70E740481C1C}">
                <a14:useLocalDpi xmlns:a14="http://schemas.microsoft.com/office/drawing/2010/main" val="0"/>
              </a:ext>
            </a:extLst>
          </a:blip>
          <a:srcRect l="3894" t="17312" r="7919" b="18718"/>
          <a:stretch/>
        </p:blipFill>
        <p:spPr>
          <a:xfrm>
            <a:off x="7915274" y="2256502"/>
            <a:ext cx="4124326" cy="2991771"/>
          </a:xfrm>
          <a:prstGeom prst="rect">
            <a:avLst/>
          </a:prstGeom>
        </p:spPr>
      </p:pic>
    </p:spTree>
    <p:extLst>
      <p:ext uri="{BB962C8B-B14F-4D97-AF65-F5344CB8AC3E}">
        <p14:creationId xmlns:p14="http://schemas.microsoft.com/office/powerpoint/2010/main" val="3004850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HARDWARE REQUIREMENTS</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3"/>
            <a:ext cx="6637805" cy="2991771"/>
          </a:xfrm>
        </p:spPr>
        <p:txBody>
          <a:bodyPr>
            <a:noAutofit/>
          </a:bodyPr>
          <a:lstStyle/>
          <a:p>
            <a:pPr algn="just"/>
            <a:r>
              <a:rPr lang="en-US" b="1" dirty="0">
                <a:latin typeface="Times New Roman" panose="02020603050405020304" pitchFamily="18" charset="0"/>
                <a:cs typeface="Times New Roman" panose="02020603050405020304" pitchFamily="18" charset="0"/>
              </a:rPr>
              <a:t>MQ-135 Gas Sensor</a:t>
            </a:r>
            <a:r>
              <a:rPr lang="en-US" b="1" i="0" dirty="0">
                <a:effectLst/>
                <a:latin typeface="Times New Roman" panose="02020603050405020304" pitchFamily="18" charset="0"/>
                <a:cs typeface="Times New Roman" panose="02020603050405020304" pitchFamily="18" charset="0"/>
              </a:rPr>
              <a:t>:</a:t>
            </a:r>
          </a:p>
          <a:p>
            <a:pPr algn="just"/>
            <a:r>
              <a:rPr lang="en-US" sz="2200" b="0" i="0" dirty="0">
                <a:effectLst/>
                <a:latin typeface="Times New Roman" panose="02020603050405020304" pitchFamily="18" charset="0"/>
                <a:cs typeface="Times New Roman" panose="02020603050405020304" pitchFamily="18" charset="0"/>
              </a:rPr>
              <a:t>The MQ-135 sensor is a highly sensitive gas sensor capable of detecting a wide range of harmful gases such as carbon monoxide, nitrogen dioxide, ammonia, and benzene. It measures the concentration of these gases in the air and provides analog output signals.</a:t>
            </a:r>
            <a:endParaRPr lang="en-IN" sz="22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651A8ED-8DF7-9D38-85F2-5F3F7D0F4C8F}"/>
              </a:ext>
            </a:extLst>
          </p:cNvPr>
          <p:cNvPicPr>
            <a:picLocks noChangeAspect="1"/>
          </p:cNvPicPr>
          <p:nvPr/>
        </p:nvPicPr>
        <p:blipFill>
          <a:blip r:embed="rId2">
            <a:extLst>
              <a:ext uri="{28A0092B-C50C-407E-A947-70E740481C1C}">
                <a14:useLocalDpi xmlns:a14="http://schemas.microsoft.com/office/drawing/2010/main" val="0"/>
              </a:ext>
            </a:extLst>
          </a:blip>
          <a:srcRect l="6920" r="6920"/>
          <a:stretch/>
        </p:blipFill>
        <p:spPr>
          <a:xfrm>
            <a:off x="7915274" y="2256502"/>
            <a:ext cx="4124326" cy="2991771"/>
          </a:xfrm>
          <a:prstGeom prst="rect">
            <a:avLst/>
          </a:prstGeom>
        </p:spPr>
      </p:pic>
    </p:spTree>
    <p:extLst>
      <p:ext uri="{BB962C8B-B14F-4D97-AF65-F5344CB8AC3E}">
        <p14:creationId xmlns:p14="http://schemas.microsoft.com/office/powerpoint/2010/main" val="3904662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HARDWARE REQUIREMENTS</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3"/>
            <a:ext cx="6637805" cy="2991771"/>
          </a:xfrm>
        </p:spPr>
        <p:txBody>
          <a:bodyPr>
            <a:noAutofit/>
          </a:bodyPr>
          <a:lstStyle/>
          <a:p>
            <a:pPr algn="just"/>
            <a:r>
              <a:rPr lang="en-US" b="1" i="0" dirty="0">
                <a:effectLst/>
                <a:latin typeface="Times New Roman" panose="02020603050405020304" pitchFamily="18" charset="0"/>
                <a:cs typeface="Times New Roman" panose="02020603050405020304" pitchFamily="18" charset="0"/>
              </a:rPr>
              <a:t>Breadboard or PCB (Printed Circuit Board)</a:t>
            </a:r>
            <a:r>
              <a:rPr lang="en-US" sz="2200" b="0" i="0" dirty="0">
                <a:effectLst/>
                <a:latin typeface="Times New Roman" panose="02020603050405020304" pitchFamily="18" charset="0"/>
                <a:cs typeface="Times New Roman" panose="02020603050405020304" pitchFamily="18" charset="0"/>
              </a:rPr>
              <a:t> - To create a circuit prototype.</a:t>
            </a:r>
          </a:p>
          <a:p>
            <a:pPr algn="just"/>
            <a:r>
              <a:rPr lang="en-US" b="1" i="0" dirty="0">
                <a:effectLst/>
                <a:latin typeface="Times New Roman" panose="02020603050405020304" pitchFamily="18" charset="0"/>
                <a:cs typeface="Times New Roman" panose="02020603050405020304" pitchFamily="18" charset="0"/>
              </a:rPr>
              <a:t>Jumper wires</a:t>
            </a:r>
            <a:r>
              <a:rPr lang="en-US" sz="2200" b="0" i="0" dirty="0">
                <a:effectLst/>
                <a:latin typeface="Times New Roman" panose="02020603050405020304" pitchFamily="18" charset="0"/>
                <a:cs typeface="Times New Roman" panose="02020603050405020304" pitchFamily="18" charset="0"/>
              </a:rPr>
              <a:t> - To establish connections between the components.</a:t>
            </a:r>
          </a:p>
          <a:p>
            <a:pPr algn="just"/>
            <a:r>
              <a:rPr lang="en-US" b="1" i="0" dirty="0">
                <a:effectLst/>
                <a:latin typeface="Times New Roman" panose="02020603050405020304" pitchFamily="18" charset="0"/>
                <a:cs typeface="Times New Roman" panose="02020603050405020304" pitchFamily="18" charset="0"/>
              </a:rPr>
              <a:t>LCD Display </a:t>
            </a:r>
            <a:r>
              <a:rPr lang="en-US" sz="2200" b="0" i="0" dirty="0">
                <a:effectLst/>
                <a:latin typeface="Times New Roman" panose="02020603050405020304" pitchFamily="18" charset="0"/>
                <a:cs typeface="Times New Roman" panose="02020603050405020304" pitchFamily="18" charset="0"/>
              </a:rPr>
              <a:t>- To provide real-time information and display air quality data.</a:t>
            </a:r>
          </a:p>
        </p:txBody>
      </p:sp>
      <p:pic>
        <p:nvPicPr>
          <p:cNvPr id="5" name="Picture 4">
            <a:extLst>
              <a:ext uri="{FF2B5EF4-FFF2-40B4-BE49-F238E27FC236}">
                <a16:creationId xmlns:a16="http://schemas.microsoft.com/office/drawing/2014/main" id="{2651A8ED-8DF7-9D38-85F2-5F3F7D0F4C8F}"/>
              </a:ext>
            </a:extLst>
          </p:cNvPr>
          <p:cNvPicPr>
            <a:picLocks noChangeAspect="1"/>
          </p:cNvPicPr>
          <p:nvPr/>
        </p:nvPicPr>
        <p:blipFill>
          <a:blip r:embed="rId2">
            <a:extLst>
              <a:ext uri="{28A0092B-C50C-407E-A947-70E740481C1C}">
                <a14:useLocalDpi xmlns:a14="http://schemas.microsoft.com/office/drawing/2010/main" val="0"/>
              </a:ext>
            </a:extLst>
          </a:blip>
          <a:srcRect t="13730" b="13730"/>
          <a:stretch/>
        </p:blipFill>
        <p:spPr>
          <a:xfrm>
            <a:off x="7915274" y="2256503"/>
            <a:ext cx="4124326" cy="2991771"/>
          </a:xfrm>
          <a:prstGeom prst="rect">
            <a:avLst/>
          </a:prstGeom>
        </p:spPr>
      </p:pic>
    </p:spTree>
    <p:extLst>
      <p:ext uri="{BB962C8B-B14F-4D97-AF65-F5344CB8AC3E}">
        <p14:creationId xmlns:p14="http://schemas.microsoft.com/office/powerpoint/2010/main" val="41645285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HARDWARE REQUIREMENTS</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3"/>
            <a:ext cx="6637805" cy="3477547"/>
          </a:xfrm>
        </p:spPr>
        <p:txBody>
          <a:bodyPr>
            <a:noAutofit/>
          </a:bodyPr>
          <a:lstStyle/>
          <a:p>
            <a:pPr algn="just"/>
            <a:r>
              <a:rPr lang="en-US" b="1" i="0" dirty="0">
                <a:effectLst/>
                <a:latin typeface="Times New Roman" panose="02020603050405020304" pitchFamily="18" charset="0"/>
                <a:cs typeface="Times New Roman" panose="02020603050405020304" pitchFamily="18" charset="0"/>
              </a:rPr>
              <a:t>Buzzer</a:t>
            </a:r>
            <a:r>
              <a:rPr lang="en-US" sz="2200" b="0" i="0" dirty="0">
                <a:effectLst/>
                <a:latin typeface="Times New Roman" panose="02020603050405020304" pitchFamily="18" charset="0"/>
                <a:cs typeface="Times New Roman" panose="02020603050405020304" pitchFamily="18" charset="0"/>
              </a:rPr>
              <a:t> - To generate audible alerts when gas levels exceed safe thresholds.</a:t>
            </a:r>
          </a:p>
          <a:p>
            <a:pPr algn="just"/>
            <a:r>
              <a:rPr lang="en-US" b="1" i="0" dirty="0">
                <a:effectLst/>
                <a:latin typeface="Times New Roman" panose="02020603050405020304" pitchFamily="18" charset="0"/>
                <a:cs typeface="Times New Roman" panose="02020603050405020304" pitchFamily="18" charset="0"/>
              </a:rPr>
              <a:t>Potentiometer</a:t>
            </a:r>
            <a:r>
              <a:rPr lang="en-US" sz="2200" b="0" i="0" dirty="0">
                <a:effectLst/>
                <a:latin typeface="Times New Roman" panose="02020603050405020304" pitchFamily="18" charset="0"/>
                <a:cs typeface="Times New Roman" panose="02020603050405020304" pitchFamily="18" charset="0"/>
              </a:rPr>
              <a:t> - To adjust the contrast of the LCD display.</a:t>
            </a:r>
          </a:p>
          <a:p>
            <a:pPr algn="just"/>
            <a:r>
              <a:rPr lang="en-US" b="1" i="0" dirty="0">
                <a:effectLst/>
                <a:latin typeface="Times New Roman" panose="02020603050405020304" pitchFamily="18" charset="0"/>
                <a:cs typeface="Times New Roman" panose="02020603050405020304" pitchFamily="18" charset="0"/>
              </a:rPr>
              <a:t>Power Supply </a:t>
            </a:r>
            <a:r>
              <a:rPr lang="en-US" sz="2200" b="0" i="0" dirty="0">
                <a:effectLst/>
                <a:latin typeface="Times New Roman" panose="02020603050405020304" pitchFamily="18" charset="0"/>
                <a:cs typeface="Times New Roman" panose="02020603050405020304" pitchFamily="18" charset="0"/>
              </a:rPr>
              <a:t>- To power the Arduino and the entire system, which can be a USB cable or an external power source.</a:t>
            </a:r>
          </a:p>
          <a:p>
            <a:pPr algn="just"/>
            <a:r>
              <a:rPr lang="en-US" b="1" dirty="0">
                <a:latin typeface="Times New Roman" panose="02020603050405020304" pitchFamily="18" charset="0"/>
                <a:cs typeface="Times New Roman" panose="02020603050405020304" pitchFamily="18" charset="0"/>
              </a:rPr>
              <a:t>LEDs (Light Emitting Diodes) </a:t>
            </a:r>
            <a:r>
              <a:rPr lang="en-US" sz="2200" dirty="0">
                <a:latin typeface="Times New Roman" panose="02020603050405020304" pitchFamily="18" charset="0"/>
                <a:cs typeface="Times New Roman" panose="02020603050405020304" pitchFamily="18" charset="0"/>
              </a:rPr>
              <a:t>- </a:t>
            </a:r>
            <a:r>
              <a:rPr lang="en-US" sz="2200" b="0" i="0" dirty="0">
                <a:effectLst/>
                <a:latin typeface="Times New Roman" panose="02020603050405020304" pitchFamily="18" charset="0"/>
                <a:cs typeface="Times New Roman" panose="02020603050405020304" pitchFamily="18" charset="0"/>
              </a:rPr>
              <a:t>LEDs can be used to indicate different states or air quality.</a:t>
            </a:r>
          </a:p>
        </p:txBody>
      </p:sp>
      <p:pic>
        <p:nvPicPr>
          <p:cNvPr id="5" name="Picture 4">
            <a:extLst>
              <a:ext uri="{FF2B5EF4-FFF2-40B4-BE49-F238E27FC236}">
                <a16:creationId xmlns:a16="http://schemas.microsoft.com/office/drawing/2014/main" id="{2651A8ED-8DF7-9D38-85F2-5F3F7D0F4C8F}"/>
              </a:ext>
            </a:extLst>
          </p:cNvPr>
          <p:cNvPicPr>
            <a:picLocks noChangeAspect="1"/>
          </p:cNvPicPr>
          <p:nvPr/>
        </p:nvPicPr>
        <p:blipFill>
          <a:blip r:embed="rId2">
            <a:extLst>
              <a:ext uri="{28A0092B-C50C-407E-A947-70E740481C1C}">
                <a14:useLocalDpi xmlns:a14="http://schemas.microsoft.com/office/drawing/2010/main" val="0"/>
              </a:ext>
            </a:extLst>
          </a:blip>
          <a:srcRect t="13730" b="13730"/>
          <a:stretch/>
        </p:blipFill>
        <p:spPr>
          <a:xfrm>
            <a:off x="7915274" y="2256503"/>
            <a:ext cx="4124326" cy="2991771"/>
          </a:xfrm>
          <a:prstGeom prst="rect">
            <a:avLst/>
          </a:prstGeom>
        </p:spPr>
      </p:pic>
    </p:spTree>
    <p:extLst>
      <p:ext uri="{BB962C8B-B14F-4D97-AF65-F5344CB8AC3E}">
        <p14:creationId xmlns:p14="http://schemas.microsoft.com/office/powerpoint/2010/main" val="435448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SOFTWARE REQUIREMENTS</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3"/>
            <a:ext cx="6637805" cy="3563272"/>
          </a:xfrm>
        </p:spPr>
        <p:txBody>
          <a:bodyPr>
            <a:noAutofit/>
          </a:bodyPr>
          <a:lstStyle/>
          <a:p>
            <a:pPr algn="just"/>
            <a:r>
              <a:rPr lang="en-US" b="1" i="0" dirty="0">
                <a:effectLst/>
                <a:latin typeface="Times New Roman" panose="02020603050405020304" pitchFamily="18" charset="0"/>
                <a:cs typeface="Times New Roman" panose="02020603050405020304" pitchFamily="18" charset="0"/>
              </a:rPr>
              <a:t>Arduino IDE </a:t>
            </a:r>
            <a:r>
              <a:rPr lang="en-US" sz="2200" b="0" i="0" dirty="0">
                <a:effectLst/>
                <a:latin typeface="Times New Roman" panose="02020603050405020304" pitchFamily="18" charset="0"/>
                <a:cs typeface="Times New Roman" panose="02020603050405020304" pitchFamily="18" charset="0"/>
              </a:rPr>
              <a:t>- Integrated Development Environment used for programming the Arduino board.</a:t>
            </a:r>
          </a:p>
          <a:p>
            <a:pPr algn="just"/>
            <a:r>
              <a:rPr lang="en-US" b="1" i="0" dirty="0">
                <a:effectLst/>
                <a:latin typeface="Times New Roman" panose="02020603050405020304" pitchFamily="18" charset="0"/>
                <a:cs typeface="Times New Roman" panose="02020603050405020304" pitchFamily="18" charset="0"/>
              </a:rPr>
              <a:t>Arduino Libraries </a:t>
            </a:r>
            <a:r>
              <a:rPr lang="en-US" sz="2200" b="0" i="0" dirty="0">
                <a:effectLst/>
                <a:latin typeface="Times New Roman" panose="02020603050405020304" pitchFamily="18" charset="0"/>
                <a:cs typeface="Times New Roman" panose="02020603050405020304" pitchFamily="18" charset="0"/>
              </a:rPr>
              <a:t>- Install the necessary libraries for the MQ-135 sensor and the LCD display.</a:t>
            </a:r>
          </a:p>
          <a:p>
            <a:pPr algn="just"/>
            <a:r>
              <a:rPr lang="en-US" b="1" i="0" dirty="0">
                <a:effectLst/>
                <a:latin typeface="Times New Roman" panose="02020603050405020304" pitchFamily="18" charset="0"/>
                <a:cs typeface="Times New Roman" panose="02020603050405020304" pitchFamily="18" charset="0"/>
              </a:rPr>
              <a:t>Programming Language </a:t>
            </a:r>
            <a:r>
              <a:rPr lang="en-US" sz="2200" b="0" i="0" dirty="0">
                <a:effectLst/>
                <a:latin typeface="Times New Roman" panose="02020603050405020304" pitchFamily="18" charset="0"/>
                <a:cs typeface="Times New Roman" panose="02020603050405020304" pitchFamily="18" charset="0"/>
              </a:rPr>
              <a:t>- Utilize Arduino programming language (based on C/C++) to write the code for the air pollution monitoring and alert system.</a:t>
            </a:r>
          </a:p>
        </p:txBody>
      </p:sp>
      <p:pic>
        <p:nvPicPr>
          <p:cNvPr id="5" name="Picture 4">
            <a:extLst>
              <a:ext uri="{FF2B5EF4-FFF2-40B4-BE49-F238E27FC236}">
                <a16:creationId xmlns:a16="http://schemas.microsoft.com/office/drawing/2014/main" id="{2651A8ED-8DF7-9D38-85F2-5F3F7D0F4C8F}"/>
              </a:ext>
            </a:extLst>
          </p:cNvPr>
          <p:cNvPicPr>
            <a:picLocks noChangeAspect="1"/>
          </p:cNvPicPr>
          <p:nvPr/>
        </p:nvPicPr>
        <p:blipFill>
          <a:blip r:embed="rId2">
            <a:extLst>
              <a:ext uri="{28A0092B-C50C-407E-A947-70E740481C1C}">
                <a14:useLocalDpi xmlns:a14="http://schemas.microsoft.com/office/drawing/2010/main" val="0"/>
              </a:ext>
            </a:extLst>
          </a:blip>
          <a:srcRect t="6476" b="6476"/>
          <a:stretch/>
        </p:blipFill>
        <p:spPr>
          <a:xfrm>
            <a:off x="7915274" y="2256503"/>
            <a:ext cx="4124326" cy="2991771"/>
          </a:xfrm>
          <a:prstGeom prst="rect">
            <a:avLst/>
          </a:prstGeom>
        </p:spPr>
      </p:pic>
    </p:spTree>
    <p:extLst>
      <p:ext uri="{BB962C8B-B14F-4D97-AF65-F5344CB8AC3E}">
        <p14:creationId xmlns:p14="http://schemas.microsoft.com/office/powerpoint/2010/main" val="1463968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BLOCK DIAGRAM</a:t>
            </a:r>
          </a:p>
        </p:txBody>
      </p:sp>
      <p:sp>
        <p:nvSpPr>
          <p:cNvPr id="7" name="Rectangle 6">
            <a:extLst>
              <a:ext uri="{FF2B5EF4-FFF2-40B4-BE49-F238E27FC236}">
                <a16:creationId xmlns:a16="http://schemas.microsoft.com/office/drawing/2014/main" id="{4AE33C9A-266F-D047-1D48-E288BB2E5F51}"/>
              </a:ext>
            </a:extLst>
          </p:cNvPr>
          <p:cNvSpPr/>
          <p:nvPr/>
        </p:nvSpPr>
        <p:spPr>
          <a:xfrm>
            <a:off x="4537539" y="3324224"/>
            <a:ext cx="3152775" cy="14763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6B74E864-8DA4-0DCD-A126-D611D623540E}"/>
              </a:ext>
            </a:extLst>
          </p:cNvPr>
          <p:cNvSpPr txBox="1"/>
          <p:nvPr/>
        </p:nvSpPr>
        <p:spPr>
          <a:xfrm>
            <a:off x="4537539" y="3852861"/>
            <a:ext cx="3152775" cy="461665"/>
          </a:xfrm>
          <a:prstGeom prst="rect">
            <a:avLst/>
          </a:prstGeom>
          <a:noFill/>
        </p:spPr>
        <p:txBody>
          <a:bodyPr wrap="square" rtlCol="0">
            <a:spAutoFit/>
          </a:bodyPr>
          <a:lstStyle/>
          <a:p>
            <a:pPr algn="ctr"/>
            <a:r>
              <a:rPr lang="en-IN" sz="2400" b="1" dirty="0">
                <a:solidFill>
                  <a:schemeClr val="bg1"/>
                </a:solidFill>
              </a:rPr>
              <a:t>Arduino Uno</a:t>
            </a:r>
          </a:p>
        </p:txBody>
      </p:sp>
      <p:sp>
        <p:nvSpPr>
          <p:cNvPr id="9" name="Rectangle 8">
            <a:extLst>
              <a:ext uri="{FF2B5EF4-FFF2-40B4-BE49-F238E27FC236}">
                <a16:creationId xmlns:a16="http://schemas.microsoft.com/office/drawing/2014/main" id="{5BADB375-2B42-CC7F-9494-D31CA50DCDCA}"/>
              </a:ext>
            </a:extLst>
          </p:cNvPr>
          <p:cNvSpPr/>
          <p:nvPr/>
        </p:nvSpPr>
        <p:spPr>
          <a:xfrm>
            <a:off x="2116370" y="3764605"/>
            <a:ext cx="1438275" cy="6381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800" b="1" dirty="0">
                <a:solidFill>
                  <a:schemeClr val="bg1"/>
                </a:solidFill>
              </a:rPr>
              <a:t>MQ-135</a:t>
            </a:r>
          </a:p>
        </p:txBody>
      </p:sp>
      <p:sp>
        <p:nvSpPr>
          <p:cNvPr id="10" name="Rectangle 9">
            <a:extLst>
              <a:ext uri="{FF2B5EF4-FFF2-40B4-BE49-F238E27FC236}">
                <a16:creationId xmlns:a16="http://schemas.microsoft.com/office/drawing/2014/main" id="{25617DD8-6C87-E869-4E69-B60F0E452AB9}"/>
              </a:ext>
            </a:extLst>
          </p:cNvPr>
          <p:cNvSpPr/>
          <p:nvPr/>
        </p:nvSpPr>
        <p:spPr>
          <a:xfrm>
            <a:off x="9201150" y="3324224"/>
            <a:ext cx="1628775" cy="5048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800" b="1" dirty="0">
                <a:solidFill>
                  <a:schemeClr val="bg1"/>
                </a:solidFill>
              </a:rPr>
              <a:t>LEDs</a:t>
            </a:r>
          </a:p>
        </p:txBody>
      </p:sp>
      <p:sp>
        <p:nvSpPr>
          <p:cNvPr id="11" name="Rectangle 10">
            <a:extLst>
              <a:ext uri="{FF2B5EF4-FFF2-40B4-BE49-F238E27FC236}">
                <a16:creationId xmlns:a16="http://schemas.microsoft.com/office/drawing/2014/main" id="{5B062FFB-E06E-F742-26EF-16DB2FFE265B}"/>
              </a:ext>
            </a:extLst>
          </p:cNvPr>
          <p:cNvSpPr/>
          <p:nvPr/>
        </p:nvSpPr>
        <p:spPr>
          <a:xfrm>
            <a:off x="9201150" y="4295773"/>
            <a:ext cx="1628775" cy="5048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bg1"/>
                </a:solidFill>
              </a:rPr>
              <a:t>Buzzer</a:t>
            </a:r>
            <a:endParaRPr lang="en-IN" sz="1800" b="1" dirty="0">
              <a:solidFill>
                <a:schemeClr val="bg1"/>
              </a:solidFill>
            </a:endParaRPr>
          </a:p>
        </p:txBody>
      </p:sp>
      <p:sp>
        <p:nvSpPr>
          <p:cNvPr id="12" name="Rectangle 11">
            <a:extLst>
              <a:ext uri="{FF2B5EF4-FFF2-40B4-BE49-F238E27FC236}">
                <a16:creationId xmlns:a16="http://schemas.microsoft.com/office/drawing/2014/main" id="{B22833A6-4E0E-0543-A2C0-D739A1263BFA}"/>
              </a:ext>
            </a:extLst>
          </p:cNvPr>
          <p:cNvSpPr/>
          <p:nvPr/>
        </p:nvSpPr>
        <p:spPr>
          <a:xfrm>
            <a:off x="4953000" y="2202891"/>
            <a:ext cx="2333625" cy="5048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6498861B-5DB7-7E63-87A3-A09B925C5150}"/>
              </a:ext>
            </a:extLst>
          </p:cNvPr>
          <p:cNvSpPr/>
          <p:nvPr/>
        </p:nvSpPr>
        <p:spPr>
          <a:xfrm>
            <a:off x="5281612" y="5591175"/>
            <a:ext cx="1628775" cy="58102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800" b="1" dirty="0">
                <a:solidFill>
                  <a:schemeClr val="bg1"/>
                </a:solidFill>
              </a:rPr>
              <a:t>Power Supply</a:t>
            </a:r>
          </a:p>
        </p:txBody>
      </p:sp>
      <p:sp>
        <p:nvSpPr>
          <p:cNvPr id="14" name="TextBox 13">
            <a:extLst>
              <a:ext uri="{FF2B5EF4-FFF2-40B4-BE49-F238E27FC236}">
                <a16:creationId xmlns:a16="http://schemas.microsoft.com/office/drawing/2014/main" id="{913C7194-329B-3C06-C0BA-22EE3D4BA754}"/>
              </a:ext>
            </a:extLst>
          </p:cNvPr>
          <p:cNvSpPr txBox="1"/>
          <p:nvPr/>
        </p:nvSpPr>
        <p:spPr>
          <a:xfrm>
            <a:off x="5019675" y="2270994"/>
            <a:ext cx="2171700" cy="400110"/>
          </a:xfrm>
          <a:prstGeom prst="rect">
            <a:avLst/>
          </a:prstGeom>
          <a:noFill/>
        </p:spPr>
        <p:txBody>
          <a:bodyPr wrap="square" rtlCol="0">
            <a:spAutoFit/>
          </a:bodyPr>
          <a:lstStyle/>
          <a:p>
            <a:pPr algn="ctr"/>
            <a:r>
              <a:rPr lang="en-IN" sz="2000" b="1" dirty="0">
                <a:solidFill>
                  <a:schemeClr val="bg1"/>
                </a:solidFill>
              </a:rPr>
              <a:t>LCD Display</a:t>
            </a:r>
          </a:p>
        </p:txBody>
      </p:sp>
      <p:sp>
        <p:nvSpPr>
          <p:cNvPr id="21" name="Arrow: Right 20">
            <a:extLst>
              <a:ext uri="{FF2B5EF4-FFF2-40B4-BE49-F238E27FC236}">
                <a16:creationId xmlns:a16="http://schemas.microsoft.com/office/drawing/2014/main" id="{B149774C-67D7-9718-D7F1-CDA5B1D3334E}"/>
              </a:ext>
            </a:extLst>
          </p:cNvPr>
          <p:cNvSpPr/>
          <p:nvPr/>
        </p:nvSpPr>
        <p:spPr>
          <a:xfrm>
            <a:off x="3554645" y="3967011"/>
            <a:ext cx="982894" cy="23336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Right 21">
            <a:extLst>
              <a:ext uri="{FF2B5EF4-FFF2-40B4-BE49-F238E27FC236}">
                <a16:creationId xmlns:a16="http://schemas.microsoft.com/office/drawing/2014/main" id="{E1D08683-1C7A-509E-8B2F-35AFB0D2466A}"/>
              </a:ext>
            </a:extLst>
          </p:cNvPr>
          <p:cNvSpPr/>
          <p:nvPr/>
        </p:nvSpPr>
        <p:spPr>
          <a:xfrm>
            <a:off x="7690314" y="3461680"/>
            <a:ext cx="1510836" cy="19592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Right 22">
            <a:extLst>
              <a:ext uri="{FF2B5EF4-FFF2-40B4-BE49-F238E27FC236}">
                <a16:creationId xmlns:a16="http://schemas.microsoft.com/office/drawing/2014/main" id="{B4011708-327A-42B9-D47A-B3C2D26CFAB4}"/>
              </a:ext>
            </a:extLst>
          </p:cNvPr>
          <p:cNvSpPr/>
          <p:nvPr/>
        </p:nvSpPr>
        <p:spPr>
          <a:xfrm>
            <a:off x="7690314" y="4445557"/>
            <a:ext cx="1510836" cy="19592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Arrow: Down 24">
            <a:extLst>
              <a:ext uri="{FF2B5EF4-FFF2-40B4-BE49-F238E27FC236}">
                <a16:creationId xmlns:a16="http://schemas.microsoft.com/office/drawing/2014/main" id="{8A5E2B5C-841C-2BA0-16D5-7086DEC51F6C}"/>
              </a:ext>
            </a:extLst>
          </p:cNvPr>
          <p:cNvSpPr/>
          <p:nvPr/>
        </p:nvSpPr>
        <p:spPr>
          <a:xfrm flipV="1">
            <a:off x="5969792" y="2707716"/>
            <a:ext cx="211933" cy="60632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Arrow: Down 25">
            <a:extLst>
              <a:ext uri="{FF2B5EF4-FFF2-40B4-BE49-F238E27FC236}">
                <a16:creationId xmlns:a16="http://schemas.microsoft.com/office/drawing/2014/main" id="{5BD39E27-B11C-5522-0CDF-DA05DB82B849}"/>
              </a:ext>
            </a:extLst>
          </p:cNvPr>
          <p:cNvSpPr/>
          <p:nvPr/>
        </p:nvSpPr>
        <p:spPr>
          <a:xfrm flipV="1">
            <a:off x="5969792" y="4810783"/>
            <a:ext cx="211932" cy="78039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01060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CIRCUIT DIAGRAM</a:t>
            </a:r>
          </a:p>
        </p:txBody>
      </p:sp>
      <p:pic>
        <p:nvPicPr>
          <p:cNvPr id="7" name="Picture 6">
            <a:extLst>
              <a:ext uri="{FF2B5EF4-FFF2-40B4-BE49-F238E27FC236}">
                <a16:creationId xmlns:a16="http://schemas.microsoft.com/office/drawing/2014/main" id="{A335937E-A265-BD42-FB36-2CB2C7FF9425}"/>
              </a:ext>
            </a:extLst>
          </p:cNvPr>
          <p:cNvPicPr>
            <a:picLocks noChangeAspect="1"/>
          </p:cNvPicPr>
          <p:nvPr/>
        </p:nvPicPr>
        <p:blipFill rotWithShape="1">
          <a:blip r:embed="rId2">
            <a:extLst>
              <a:ext uri="{28A0092B-C50C-407E-A947-70E740481C1C}">
                <a14:useLocalDpi xmlns:a14="http://schemas.microsoft.com/office/drawing/2010/main" val="0"/>
              </a:ext>
            </a:extLst>
          </a:blip>
          <a:srcRect b="3427"/>
          <a:stretch/>
        </p:blipFill>
        <p:spPr>
          <a:xfrm>
            <a:off x="823912" y="1961432"/>
            <a:ext cx="10544176" cy="4563193"/>
          </a:xfrm>
          <a:prstGeom prst="rect">
            <a:avLst/>
          </a:prstGeom>
        </p:spPr>
      </p:pic>
    </p:spTree>
    <p:extLst>
      <p:ext uri="{BB962C8B-B14F-4D97-AF65-F5344CB8AC3E}">
        <p14:creationId xmlns:p14="http://schemas.microsoft.com/office/powerpoint/2010/main" val="11772740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WORKING</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69" y="2256503"/>
            <a:ext cx="11044517" cy="4249072"/>
          </a:xfrm>
        </p:spPr>
        <p:txBody>
          <a:bodyPr>
            <a:noAutofit/>
          </a:bodyPr>
          <a:lstStyle/>
          <a:p>
            <a:pPr marL="457200" indent="-457200" algn="just">
              <a:buFont typeface="+mj-lt"/>
              <a:buAutoNum type="arabicPeriod"/>
            </a:pPr>
            <a:r>
              <a:rPr lang="en-US" sz="2200" b="1" i="0" dirty="0">
                <a:effectLst/>
                <a:latin typeface="Times New Roman" panose="02020603050405020304" pitchFamily="18" charset="0"/>
                <a:cs typeface="Times New Roman" panose="02020603050405020304" pitchFamily="18" charset="0"/>
              </a:rPr>
              <a:t>Gas Detection</a:t>
            </a:r>
            <a:r>
              <a:rPr lang="en-US" sz="2200" b="0" i="0" dirty="0">
                <a:effectLst/>
                <a:latin typeface="Times New Roman" panose="02020603050405020304" pitchFamily="18" charset="0"/>
                <a:cs typeface="Times New Roman" panose="02020603050405020304" pitchFamily="18" charset="0"/>
              </a:rPr>
              <a:t>: The system utilizes the MQ-135 gas sensor to detect and measure the concentration of harmful gases in the indoor environment. The sensor is highly sensitive and capable of detecting gases such as carbon monoxide, nitrogen dioxide, ammonia, and benzene.</a:t>
            </a:r>
          </a:p>
          <a:p>
            <a:pPr marL="457200" indent="-457200" algn="just">
              <a:buFont typeface="+mj-lt"/>
              <a:buAutoNum type="arabicPeriod"/>
            </a:pPr>
            <a:r>
              <a:rPr lang="en-US" sz="2200" b="1" i="0" dirty="0">
                <a:effectLst/>
                <a:latin typeface="Times New Roman" panose="02020603050405020304" pitchFamily="18" charset="0"/>
                <a:cs typeface="Times New Roman" panose="02020603050405020304" pitchFamily="18" charset="0"/>
              </a:rPr>
              <a:t>Data Processing</a:t>
            </a:r>
            <a:r>
              <a:rPr lang="en-US" sz="2200" b="0" i="0" dirty="0">
                <a:effectLst/>
                <a:latin typeface="Times New Roman" panose="02020603050405020304" pitchFamily="18" charset="0"/>
                <a:cs typeface="Times New Roman" panose="02020603050405020304" pitchFamily="18" charset="0"/>
              </a:rPr>
              <a:t>: The sensor readings are collected and processed by the Arduino Uno board, which serves as the central processing unit of the system. The Arduino board converts the analog readings from the gas sensor into meaningful digital values for further analysis.</a:t>
            </a:r>
          </a:p>
          <a:p>
            <a:pPr marL="457200" indent="-457200" algn="just">
              <a:buFont typeface="+mj-lt"/>
              <a:buAutoNum type="arabicPeriod"/>
            </a:pPr>
            <a:r>
              <a:rPr lang="en-US" sz="2200" b="1" i="0" dirty="0">
                <a:effectLst/>
                <a:latin typeface="Times New Roman" panose="02020603050405020304" pitchFamily="18" charset="0"/>
                <a:cs typeface="Times New Roman" panose="02020603050405020304" pitchFamily="18" charset="0"/>
              </a:rPr>
              <a:t>Threshold Comparison</a:t>
            </a:r>
            <a:r>
              <a:rPr lang="en-US" sz="2200" b="0" i="0" dirty="0">
                <a:effectLst/>
                <a:latin typeface="Times New Roman" panose="02020603050405020304" pitchFamily="18" charset="0"/>
                <a:cs typeface="Times New Roman" panose="02020603050405020304" pitchFamily="18" charset="0"/>
              </a:rPr>
              <a:t>: The system compares the digital values obtained from the gas sensor against pre-defined thresholds for air quality. These thresholds determine the safe levels of gas concentration. If the measured gas concentrations exceed the safe thresholds, the system proceeds to activate the alert system.</a:t>
            </a:r>
          </a:p>
          <a:p>
            <a:pPr marL="457200" indent="-457200" algn="just">
              <a:buFont typeface="+mj-lt"/>
              <a:buAutoNum type="arabicPeriod"/>
            </a:pPr>
            <a:endParaRPr lang="en-US" sz="22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6060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WORKING</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69" y="2256503"/>
            <a:ext cx="11044517" cy="4249072"/>
          </a:xfrm>
        </p:spPr>
        <p:txBody>
          <a:bodyPr>
            <a:noAutofit/>
          </a:bodyPr>
          <a:lstStyle/>
          <a:p>
            <a:pPr marL="457200" indent="-457200" algn="just">
              <a:buFont typeface="+mj-lt"/>
              <a:buAutoNum type="arabicPeriod" startAt="4"/>
            </a:pPr>
            <a:r>
              <a:rPr lang="en-US" sz="2200" b="1" i="0" dirty="0">
                <a:effectLst/>
                <a:latin typeface="Times New Roman" panose="02020603050405020304" pitchFamily="18" charset="0"/>
                <a:cs typeface="Times New Roman" panose="02020603050405020304" pitchFamily="18" charset="0"/>
              </a:rPr>
              <a:t>Alert System Activation</a:t>
            </a:r>
            <a:r>
              <a:rPr lang="en-US" sz="2200" b="0" i="0" dirty="0">
                <a:effectLst/>
                <a:latin typeface="Times New Roman" panose="02020603050405020304" pitchFamily="18" charset="0"/>
                <a:cs typeface="Times New Roman" panose="02020603050405020304" pitchFamily="18" charset="0"/>
              </a:rPr>
              <a:t>: When the gas concentrations exceed the safe thresholds, an intelligent alert system is triggered. The system activates a buzzer to generate audible alerts and illuminates LED indicators to provide a visual indication of the severity of the air quality issue.</a:t>
            </a:r>
          </a:p>
          <a:p>
            <a:pPr marL="457200" indent="-457200" algn="just">
              <a:buFont typeface="+mj-lt"/>
              <a:buAutoNum type="arabicPeriod" startAt="4"/>
            </a:pPr>
            <a:r>
              <a:rPr lang="en-US" sz="2200" b="1" i="0" dirty="0">
                <a:effectLst/>
                <a:latin typeface="Times New Roman" panose="02020603050405020304" pitchFamily="18" charset="0"/>
                <a:cs typeface="Times New Roman" panose="02020603050405020304" pitchFamily="18" charset="0"/>
              </a:rPr>
              <a:t>User Monitoring and Action: </a:t>
            </a:r>
            <a:r>
              <a:rPr lang="en-US" sz="2200" b="0" i="0" dirty="0">
                <a:effectLst/>
                <a:latin typeface="Times New Roman" panose="02020603050405020304" pitchFamily="18" charset="0"/>
                <a:cs typeface="Times New Roman" panose="02020603050405020304" pitchFamily="18" charset="0"/>
              </a:rPr>
              <a:t>Homeowners can monitor the air quality levels in real-time through the user-friendly LCD display provided by the system. The display shows the detected gas concentrations and any active alerts. Upon receiving the alerts, users can take appropriate actions, such as opening windows for ventilation, identifying potential sources of pollution, or seeking professional assistance.</a:t>
            </a:r>
          </a:p>
          <a:p>
            <a:pPr marL="457200" indent="-457200" algn="just">
              <a:buFont typeface="+mj-lt"/>
              <a:buAutoNum type="arabicPeriod" startAt="4"/>
            </a:pPr>
            <a:endParaRPr lang="en-US" sz="22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00640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RESULT</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69" y="2266949"/>
            <a:ext cx="11044517" cy="4238625"/>
          </a:xfrm>
        </p:spPr>
        <p:txBody>
          <a:bodyPr>
            <a:noAutofit/>
          </a:bodyPr>
          <a:lstStyle/>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The system has successfully detected and alerted users to instances where harmful gas concentrations exceeded safe thresholds.</a:t>
            </a:r>
          </a:p>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By actively monitoring air quality, we are able to identify potential sources of pollution and take measures to mitigate them, improving the overall air quality in their households.</a:t>
            </a:r>
          </a:p>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The system's user-friendly LCD display has allowed homeowners to easily monitor real-time gas concentration levels and stay informed about the air quality conditions at all times.</a:t>
            </a:r>
          </a:p>
        </p:txBody>
      </p:sp>
    </p:spTree>
    <p:extLst>
      <p:ext uri="{BB962C8B-B14F-4D97-AF65-F5344CB8AC3E}">
        <p14:creationId xmlns:p14="http://schemas.microsoft.com/office/powerpoint/2010/main" val="1849454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477370" y="4095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CONTENTS</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73741" y="1533166"/>
            <a:ext cx="11044517" cy="3791667"/>
          </a:xfrm>
        </p:spPr>
        <p:txBody>
          <a:bodyPr>
            <a:noAutofit/>
          </a:bodyPr>
          <a:lstStyle/>
          <a:p>
            <a:pPr marL="457200" indent="-457200" algn="just">
              <a:buFont typeface="+mj-lt"/>
              <a:buAutoNum type="arabicPeriod"/>
            </a:pPr>
            <a:r>
              <a:rPr lang="en-IN" sz="1600" b="1" dirty="0"/>
              <a:t>Introduction</a:t>
            </a:r>
          </a:p>
          <a:p>
            <a:pPr marL="457200" indent="-457200" algn="just">
              <a:buFont typeface="+mj-lt"/>
              <a:buAutoNum type="arabicPeriod"/>
            </a:pPr>
            <a:r>
              <a:rPr lang="en-IN" sz="1600" b="1" dirty="0"/>
              <a:t>Problem Statement</a:t>
            </a:r>
          </a:p>
          <a:p>
            <a:pPr marL="457200" indent="-457200" algn="just">
              <a:buFont typeface="+mj-lt"/>
              <a:buAutoNum type="arabicPeriod"/>
            </a:pPr>
            <a:r>
              <a:rPr lang="en-IN" sz="1600" b="1" dirty="0"/>
              <a:t>Objective</a:t>
            </a:r>
          </a:p>
          <a:p>
            <a:pPr marL="457200" indent="-457200" algn="just">
              <a:buFont typeface="+mj-lt"/>
              <a:buAutoNum type="arabicPeriod"/>
            </a:pPr>
            <a:r>
              <a:rPr lang="en-IN" sz="1600" b="1" dirty="0"/>
              <a:t>Motivation</a:t>
            </a:r>
          </a:p>
          <a:p>
            <a:pPr marL="457200" indent="-457200" algn="just">
              <a:buFont typeface="+mj-lt"/>
              <a:buAutoNum type="arabicPeriod"/>
            </a:pPr>
            <a:r>
              <a:rPr lang="en-IN" sz="1600" b="1" dirty="0"/>
              <a:t>Existing and Proposed System</a:t>
            </a:r>
          </a:p>
          <a:p>
            <a:pPr marL="457200" indent="-457200" algn="just">
              <a:buFont typeface="+mj-lt"/>
              <a:buAutoNum type="arabicPeriod"/>
            </a:pPr>
            <a:r>
              <a:rPr lang="en-IN" sz="1600" b="1" dirty="0"/>
              <a:t>Requirements</a:t>
            </a:r>
          </a:p>
          <a:p>
            <a:pPr marL="457200" indent="-457200" algn="just">
              <a:buFont typeface="+mj-lt"/>
              <a:buAutoNum type="arabicPeriod"/>
            </a:pPr>
            <a:r>
              <a:rPr lang="en-IN" sz="1600" b="1" dirty="0"/>
              <a:t>Architecture</a:t>
            </a:r>
          </a:p>
          <a:p>
            <a:pPr marL="457200" indent="-457200" algn="just">
              <a:buFont typeface="+mj-lt"/>
              <a:buAutoNum type="arabicPeriod"/>
            </a:pPr>
            <a:r>
              <a:rPr lang="en-IN" sz="1600" b="1" dirty="0"/>
              <a:t>Circuit Diagram</a:t>
            </a:r>
          </a:p>
          <a:p>
            <a:pPr marL="457200" indent="-457200" algn="just">
              <a:buFont typeface="+mj-lt"/>
              <a:buAutoNum type="arabicPeriod"/>
            </a:pPr>
            <a:r>
              <a:rPr lang="en-IN" sz="1600" b="1" dirty="0"/>
              <a:t>Working</a:t>
            </a:r>
          </a:p>
          <a:p>
            <a:pPr marL="457200" indent="-457200" algn="just">
              <a:buFont typeface="+mj-lt"/>
              <a:buAutoNum type="arabicPeriod"/>
            </a:pPr>
            <a:r>
              <a:rPr lang="en-IN" sz="1600" b="1" dirty="0"/>
              <a:t>Result</a:t>
            </a:r>
          </a:p>
          <a:p>
            <a:pPr marL="457200" indent="-457200" algn="just">
              <a:buFont typeface="+mj-lt"/>
              <a:buAutoNum type="arabicPeriod"/>
            </a:pPr>
            <a:r>
              <a:rPr lang="en-IN" sz="1600" b="1" dirty="0"/>
              <a:t>Output</a:t>
            </a:r>
          </a:p>
          <a:p>
            <a:pPr marL="457200" indent="-457200" algn="just">
              <a:buFont typeface="+mj-lt"/>
              <a:buAutoNum type="arabicPeriod"/>
            </a:pPr>
            <a:r>
              <a:rPr lang="en-IN" sz="1600" b="1" dirty="0"/>
              <a:t>Conclusion</a:t>
            </a:r>
          </a:p>
          <a:p>
            <a:pPr marL="457200" indent="-457200" algn="just">
              <a:buFont typeface="+mj-lt"/>
              <a:buAutoNum type="arabicPeriod"/>
            </a:pPr>
            <a:r>
              <a:rPr lang="en-IN" sz="1600" b="1" dirty="0"/>
              <a:t>Scope For Future</a:t>
            </a:r>
          </a:p>
          <a:p>
            <a:pPr marL="457200" indent="-457200" algn="just">
              <a:buFont typeface="+mj-lt"/>
              <a:buAutoNum type="arabicPeriod"/>
            </a:pPr>
            <a:r>
              <a:rPr lang="en-IN" sz="1600" b="1" dirty="0"/>
              <a:t>References</a:t>
            </a:r>
          </a:p>
          <a:p>
            <a:pPr marL="457200" indent="-457200" algn="just">
              <a:buFont typeface="+mj-lt"/>
              <a:buAutoNum type="arabicPeriod"/>
            </a:pPr>
            <a:endParaRPr lang="en-IN" sz="1400" dirty="0"/>
          </a:p>
          <a:p>
            <a:pPr marL="457200" indent="-457200" algn="just">
              <a:buFont typeface="+mj-lt"/>
              <a:buAutoNum type="arabicPeriod"/>
            </a:pPr>
            <a:endParaRPr lang="en-IN" sz="1400" dirty="0"/>
          </a:p>
          <a:p>
            <a:pPr marL="457200" indent="-457200" algn="just">
              <a:buFont typeface="+mj-lt"/>
              <a:buAutoNum type="arabicPeriod"/>
            </a:pPr>
            <a:endParaRPr lang="en-IN" sz="1400" dirty="0"/>
          </a:p>
          <a:p>
            <a:pPr marL="457200" indent="-457200" algn="just">
              <a:buFont typeface="+mj-lt"/>
              <a:buAutoNum type="arabicPeriod"/>
            </a:pPr>
            <a:endParaRPr lang="en-IN" sz="1400" dirty="0"/>
          </a:p>
        </p:txBody>
      </p:sp>
    </p:spTree>
    <p:extLst>
      <p:ext uri="{BB962C8B-B14F-4D97-AF65-F5344CB8AC3E}">
        <p14:creationId xmlns:p14="http://schemas.microsoft.com/office/powerpoint/2010/main" val="7246573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OUTPUT</a:t>
            </a:r>
          </a:p>
        </p:txBody>
      </p:sp>
      <p:pic>
        <p:nvPicPr>
          <p:cNvPr id="6" name="General">
            <a:hlinkClick r:id="" action="ppaction://media"/>
            <a:extLst>
              <a:ext uri="{FF2B5EF4-FFF2-40B4-BE49-F238E27FC236}">
                <a16:creationId xmlns:a16="http://schemas.microsoft.com/office/drawing/2014/main" id="{E05297DC-CA69-182B-3ECE-E3B379CA888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4017796" y="205747"/>
            <a:ext cx="4457240" cy="7947818"/>
          </a:xfrm>
          <a:prstGeom prst="rect">
            <a:avLst/>
          </a:prstGeom>
        </p:spPr>
      </p:pic>
    </p:spTree>
    <p:extLst>
      <p:ext uri="{BB962C8B-B14F-4D97-AF65-F5344CB8AC3E}">
        <p14:creationId xmlns:p14="http://schemas.microsoft.com/office/powerpoint/2010/main" val="551224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9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OUTPUT – Smoke Detection</a:t>
            </a:r>
          </a:p>
        </p:txBody>
      </p:sp>
      <p:pic>
        <p:nvPicPr>
          <p:cNvPr id="3" name="smoke">
            <a:hlinkClick r:id="" action="ppaction://media"/>
            <a:extLst>
              <a:ext uri="{FF2B5EF4-FFF2-40B4-BE49-F238E27FC236}">
                <a16:creationId xmlns:a16="http://schemas.microsoft.com/office/drawing/2014/main" id="{12B9A180-672B-8C56-FDC0-183AF30A727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5400000">
            <a:off x="3967701" y="229294"/>
            <a:ext cx="4513774" cy="7991475"/>
          </a:xfrm>
          <a:prstGeom prst="rect">
            <a:avLst/>
          </a:prstGeom>
        </p:spPr>
      </p:pic>
    </p:spTree>
    <p:extLst>
      <p:ext uri="{BB962C8B-B14F-4D97-AF65-F5344CB8AC3E}">
        <p14:creationId xmlns:p14="http://schemas.microsoft.com/office/powerpoint/2010/main" val="702485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63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OUTPUT – Gas Leakage</a:t>
            </a:r>
          </a:p>
        </p:txBody>
      </p:sp>
      <p:pic>
        <p:nvPicPr>
          <p:cNvPr id="4" name="stove">
            <a:hlinkClick r:id="" action="ppaction://media"/>
            <a:extLst>
              <a:ext uri="{FF2B5EF4-FFF2-40B4-BE49-F238E27FC236}">
                <a16:creationId xmlns:a16="http://schemas.microsoft.com/office/drawing/2014/main" id="{9A02991C-42A9-30A8-5A7E-FFFD09F2607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51539" y="2018582"/>
            <a:ext cx="7930685" cy="4440740"/>
          </a:xfrm>
          <a:prstGeom prst="rect">
            <a:avLst/>
          </a:prstGeom>
        </p:spPr>
      </p:pic>
    </p:spTree>
    <p:extLst>
      <p:ext uri="{BB962C8B-B14F-4D97-AF65-F5344CB8AC3E}">
        <p14:creationId xmlns:p14="http://schemas.microsoft.com/office/powerpoint/2010/main" val="3549584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CONCLUSION</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69" y="2256503"/>
            <a:ext cx="11044517" cy="4249072"/>
          </a:xfrm>
        </p:spPr>
        <p:txBody>
          <a:bodyPr>
            <a:noAutofit/>
          </a:bodyPr>
          <a:lstStyle/>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In conclusion, this project has successfully addressed the need for an efficient and accessible air quality monitoring system. </a:t>
            </a:r>
          </a:p>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By combining the capabilities of Arduino, MQ135 gas sensor, and data analysis techniques, we have developed a reliable solution that contributes to a healthier and safer environment. </a:t>
            </a:r>
          </a:p>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Continued advancements in this field will further enhance our ability to monitor air quality and implement effective measures to combat air pollution </a:t>
            </a:r>
          </a:p>
        </p:txBody>
      </p:sp>
    </p:spTree>
    <p:extLst>
      <p:ext uri="{BB962C8B-B14F-4D97-AF65-F5344CB8AC3E}">
        <p14:creationId xmlns:p14="http://schemas.microsoft.com/office/powerpoint/2010/main" val="13811728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SCOPE FOR FUTURE</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69" y="2256503"/>
            <a:ext cx="11044517" cy="4249072"/>
          </a:xfrm>
        </p:spPr>
        <p:txBody>
          <a:bodyPr>
            <a:noAutofit/>
          </a:bodyPr>
          <a:lstStyle/>
          <a:p>
            <a:pPr algn="l">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Integration of Additional Sensors</a:t>
            </a:r>
          </a:p>
          <a:p>
            <a:pPr algn="l">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Data Analytics and Insights</a:t>
            </a:r>
          </a:p>
          <a:p>
            <a:pPr algn="l">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Mobile Application Development</a:t>
            </a:r>
          </a:p>
          <a:p>
            <a:pPr algn="l">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Real-Time Data Sharing and Collaboration</a:t>
            </a:r>
          </a:p>
        </p:txBody>
      </p:sp>
    </p:spTree>
    <p:extLst>
      <p:ext uri="{BB962C8B-B14F-4D97-AF65-F5344CB8AC3E}">
        <p14:creationId xmlns:p14="http://schemas.microsoft.com/office/powerpoint/2010/main" val="40502687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REFERENCE</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69" y="2256503"/>
            <a:ext cx="11044517" cy="4249072"/>
          </a:xfrm>
        </p:spPr>
        <p:txBody>
          <a:bodyPr>
            <a:noAutofit/>
          </a:bodyPr>
          <a:lstStyle/>
          <a:p>
            <a:pPr algn="just">
              <a:lnSpc>
                <a:spcPct val="107000"/>
              </a:lnSpc>
            </a:pPr>
            <a:r>
              <a:rPr lang="en-IN" sz="1800" dirty="0">
                <a:effectLst/>
                <a:latin typeface="Times New Roman" panose="02020603050405020304" pitchFamily="18" charset="0"/>
                <a:ea typeface="Times New Roman" panose="02020603050405020304" pitchFamily="18" charset="0"/>
                <a:cs typeface="Liberation Serif"/>
              </a:rPr>
              <a:t>[1]. </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Rawal, </a:t>
            </a:r>
            <a:r>
              <a:rPr lang="en-IN" sz="1800" dirty="0" err="1">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Ramik</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 "Air Quality Monitoring System." </a:t>
            </a:r>
            <a:r>
              <a:rPr lang="en-IN" sz="1800" i="1"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International Journal of Computational Science and Engineering</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 9.1 (2019): 1-9.</a:t>
            </a:r>
            <a:endParaRPr lang="en-IN" sz="1800" dirty="0">
              <a:effectLst/>
              <a:latin typeface="Liberation Serif"/>
              <a:ea typeface="Liberation Serif"/>
              <a:cs typeface="Liberation Serif"/>
            </a:endParaRPr>
          </a:p>
          <a:p>
            <a:pPr algn="just">
              <a:lnSpc>
                <a:spcPct val="107000"/>
              </a:lnSpc>
            </a:pPr>
            <a:r>
              <a:rPr lang="en-IN" sz="1800" dirty="0">
                <a:effectLst/>
                <a:latin typeface="Times New Roman" panose="02020603050405020304" pitchFamily="18" charset="0"/>
                <a:ea typeface="Times New Roman" panose="02020603050405020304" pitchFamily="18" charset="0"/>
                <a:cs typeface="Liberation Serif"/>
              </a:rPr>
              <a:t>[2]. </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Husain, Ashish M., et al. "Air quality monitoring: The use of </a:t>
            </a:r>
            <a:r>
              <a:rPr lang="en-IN" sz="1800" dirty="0" err="1">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arduino</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 and android." </a:t>
            </a:r>
            <a:r>
              <a:rPr lang="en-IN" sz="1800" i="1"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Journal of Modern Science and Technology</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 4.1 (2016): 86-96.</a:t>
            </a:r>
            <a:endParaRPr lang="en-IN" sz="1800" dirty="0">
              <a:effectLst/>
              <a:latin typeface="Liberation Serif"/>
              <a:ea typeface="Liberation Serif"/>
              <a:cs typeface="Liberation Serif"/>
            </a:endParaRPr>
          </a:p>
          <a:p>
            <a:pPr algn="just">
              <a:lnSpc>
                <a:spcPct val="107000"/>
              </a:lnSpc>
            </a:pPr>
            <a:r>
              <a:rPr lang="en-IN" sz="1800" dirty="0">
                <a:effectLst/>
                <a:latin typeface="Times New Roman" panose="02020603050405020304" pitchFamily="18" charset="0"/>
                <a:ea typeface="Times New Roman" panose="02020603050405020304" pitchFamily="18" charset="0"/>
                <a:cs typeface="Liberation Serif"/>
              </a:rPr>
              <a:t>[3]. </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Jabbar, </a:t>
            </a:r>
            <a:r>
              <a:rPr lang="en-IN" sz="1800" dirty="0" err="1">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Waheb</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 A., et al. "</a:t>
            </a:r>
            <a:r>
              <a:rPr lang="en-IN" sz="1800" dirty="0" err="1">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LoRaWAN</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-based IoT system implementation for long-range outdoor air quality monitoring." </a:t>
            </a:r>
            <a:r>
              <a:rPr lang="en-IN" sz="1800" i="1"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Internet of Things</a:t>
            </a:r>
            <a:r>
              <a:rPr lang="en-IN" sz="1800" dirty="0">
                <a:solidFill>
                  <a:srgbClr val="222222"/>
                </a:solidFill>
                <a:effectLst/>
                <a:highlight>
                  <a:srgbClr val="FFFFFF"/>
                </a:highlight>
                <a:latin typeface="Times New Roman" panose="02020603050405020304" pitchFamily="18" charset="0"/>
                <a:ea typeface="Times New Roman" panose="02020603050405020304" pitchFamily="18" charset="0"/>
                <a:cs typeface="Liberation Serif"/>
              </a:rPr>
              <a:t> 19 (2022): 100540.</a:t>
            </a:r>
            <a:endParaRPr lang="en-IN" sz="1800" dirty="0">
              <a:effectLst/>
              <a:latin typeface="Liberation Serif"/>
              <a:ea typeface="Liberation Serif"/>
              <a:cs typeface="Liberation Serif"/>
            </a:endParaRPr>
          </a:p>
          <a:p>
            <a:pPr algn="l">
              <a:buFont typeface="Arial" panose="020B0604020202020204" pitchFamily="34" charset="0"/>
              <a:buChar char="•"/>
            </a:pPr>
            <a:endParaRPr lang="en-US" sz="22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98482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533E1-35D2-CFA1-2023-5CADCECB66E3}"/>
              </a:ext>
            </a:extLst>
          </p:cNvPr>
          <p:cNvSpPr>
            <a:spLocks noGrp="1"/>
          </p:cNvSpPr>
          <p:nvPr>
            <p:ph type="title"/>
          </p:nvPr>
        </p:nvSpPr>
        <p:spPr>
          <a:xfrm>
            <a:off x="0" y="2766218"/>
            <a:ext cx="12106275" cy="1325563"/>
          </a:xfrm>
        </p:spPr>
        <p:txBody>
          <a:bodyPr/>
          <a:lstStyle/>
          <a:p>
            <a:pPr algn="ctr"/>
            <a:r>
              <a:rPr lang="en-IN" b="1" dirty="0"/>
              <a:t>THANK YOU</a:t>
            </a:r>
          </a:p>
        </p:txBody>
      </p:sp>
    </p:spTree>
    <p:extLst>
      <p:ext uri="{BB962C8B-B14F-4D97-AF65-F5344CB8AC3E}">
        <p14:creationId xmlns:p14="http://schemas.microsoft.com/office/powerpoint/2010/main" val="3581554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70"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INTRODUCTION</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3"/>
            <a:ext cx="11044517" cy="3391821"/>
          </a:xfrm>
        </p:spPr>
        <p:txBody>
          <a:bodyPr>
            <a:noAutofit/>
          </a:bodyPr>
          <a:lstStyle/>
          <a:p>
            <a:pPr marL="342900" indent="-342900"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Clean air is vital for our overall health and well-being, and indoor environments can sometimes harbor pollutants that go unnoticed.</a:t>
            </a:r>
          </a:p>
          <a:p>
            <a:pPr marL="342900" indent="-342900"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Our Air Quality Monitoring and Alert System addresses this issue by continuously monitoring the air quality parameters, including the presence of various harmful gases such as carbon monoxide (CO), nitrogen dioxide (NO2), ammonia (NH3), benzene (C6H6), and many others.</a:t>
            </a:r>
          </a:p>
          <a:p>
            <a:pPr marL="342900" indent="-342900"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By accurately detecting, analyzing and alerting about these gases, our system helps create safer and healthier living environments.</a:t>
            </a:r>
          </a:p>
          <a:p>
            <a:pPr algn="just"/>
            <a:endParaRPr lang="en-IN" sz="2200" dirty="0"/>
          </a:p>
        </p:txBody>
      </p:sp>
    </p:spTree>
    <p:extLst>
      <p:ext uri="{BB962C8B-B14F-4D97-AF65-F5344CB8AC3E}">
        <p14:creationId xmlns:p14="http://schemas.microsoft.com/office/powerpoint/2010/main" val="7691590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MOTIVATION</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3"/>
            <a:ext cx="11044517" cy="2991771"/>
          </a:xfrm>
        </p:spPr>
        <p:txBody>
          <a:bodyPr>
            <a:noAutofit/>
          </a:bodyPr>
          <a:lstStyle/>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Indoor air pollution is a significant health risk in households.</a:t>
            </a:r>
          </a:p>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Harmful gases can accumulate indoors, leading to respiratory issues and long-term health complications.</a:t>
            </a:r>
          </a:p>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Existing solutions for monitoring indoor air quality are often expensive and complex.</a:t>
            </a:r>
          </a:p>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Our motivation is to provide an affordable and user-friendly solution to monitor and alert users about harmful gases in their homes.</a:t>
            </a:r>
          </a:p>
          <a:p>
            <a:pPr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By raising awareness and enabling proactive measures, we aim to create healthier indoor environments for individuals and families.</a:t>
            </a:r>
          </a:p>
          <a:p>
            <a:pPr marL="342900" indent="-342900" algn="just">
              <a:buFont typeface="Arial" panose="020B0604020202020204" pitchFamily="34" charset="0"/>
              <a:buChar char="•"/>
            </a:pP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967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PROBLEM STATEMENT</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4"/>
            <a:ext cx="11044517" cy="1845276"/>
          </a:xfrm>
        </p:spPr>
        <p:txBody>
          <a:bodyPr>
            <a:normAutofit/>
          </a:bodyPr>
          <a:lstStyle/>
          <a:p>
            <a:pPr marL="342900" indent="-342900" algn="just">
              <a:buFont typeface="Arial" panose="020B0604020202020204" pitchFamily="34" charset="0"/>
              <a:buChar char="•"/>
            </a:pPr>
            <a:r>
              <a:rPr lang="en-US" sz="2200" b="0" i="0" dirty="0">
                <a:effectLst/>
                <a:latin typeface="Times New Roman" panose="02020603050405020304" pitchFamily="18" charset="0"/>
                <a:cs typeface="Times New Roman" panose="02020603050405020304" pitchFamily="18" charset="0"/>
              </a:rPr>
              <a:t>The problem we aim to solve is the lack of efficient and affordable air quality monitoring systems for households, specifically targeting the detection of harmful gases.</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Ensure health and safety in households.</a:t>
            </a:r>
            <a:endParaRPr lang="en-IN" sz="2200" dirty="0">
              <a:latin typeface="Times New Roman" panose="02020603050405020304" pitchFamily="18" charset="0"/>
              <a:cs typeface="Times New Roman" panose="02020603050405020304" pitchFamily="18" charset="0"/>
            </a:endParaRPr>
          </a:p>
          <a:p>
            <a:pPr algn="just"/>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055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OBJECTIVE</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4"/>
            <a:ext cx="11044517" cy="1845276"/>
          </a:xfrm>
        </p:spPr>
        <p:txBody>
          <a:bodyPr>
            <a:normAutofit fontScale="92500" lnSpcReduction="20000"/>
          </a:bodyPr>
          <a:lstStyle/>
          <a:p>
            <a:pPr marL="342900" indent="-342900" algn="just">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To develop and implement an affordable, user-friendly Air Quality Monitoring and Alert System, leveraging the MQ-135 sensor.</a:t>
            </a:r>
          </a:p>
          <a:p>
            <a:pPr marL="342900" indent="-34290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To p</a:t>
            </a:r>
            <a:r>
              <a:rPr lang="en-US" b="0" i="0" dirty="0">
                <a:effectLst/>
                <a:latin typeface="Times New Roman" panose="02020603050405020304" pitchFamily="18" charset="0"/>
                <a:cs typeface="Times New Roman" panose="02020603050405020304" pitchFamily="18" charset="0"/>
              </a:rPr>
              <a:t>rovide real-time detection, and deliver intelligent alerts for harmful gases in households, ensuring safer and healthier indoor environments.</a:t>
            </a:r>
          </a:p>
          <a:p>
            <a:pPr marL="342900" indent="-342900" algn="just">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To raise public awareness about air pollution and its impact on public</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health.</a:t>
            </a:r>
            <a:endParaRPr lang="en-US" i="0" dirty="0">
              <a:effectLst/>
              <a:latin typeface="Times New Roman" panose="02020603050405020304" pitchFamily="18" charset="0"/>
              <a:cs typeface="Times New Roman" panose="02020603050405020304" pitchFamily="18" charset="0"/>
            </a:endParaRPr>
          </a:p>
          <a:p>
            <a:pPr algn="just"/>
            <a:endParaRPr lang="en-IN" dirty="0"/>
          </a:p>
        </p:txBody>
      </p:sp>
    </p:spTree>
    <p:extLst>
      <p:ext uri="{BB962C8B-B14F-4D97-AF65-F5344CB8AC3E}">
        <p14:creationId xmlns:p14="http://schemas.microsoft.com/office/powerpoint/2010/main" val="865026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LITERATURE SURVEY</a:t>
            </a:r>
          </a:p>
        </p:txBody>
      </p:sp>
      <p:sp>
        <p:nvSpPr>
          <p:cNvPr id="5" name="Subtitle 4">
            <a:extLst>
              <a:ext uri="{FF2B5EF4-FFF2-40B4-BE49-F238E27FC236}">
                <a16:creationId xmlns:a16="http://schemas.microsoft.com/office/drawing/2014/main" id="{D9DC4C4B-5F78-3E6D-C736-A3CF7A7926BE}"/>
              </a:ext>
            </a:extLst>
          </p:cNvPr>
          <p:cNvSpPr>
            <a:spLocks noGrp="1"/>
          </p:cNvSpPr>
          <p:nvPr>
            <p:ph type="subTitle" idx="1"/>
          </p:nvPr>
        </p:nvSpPr>
        <p:spPr/>
        <p:txBody>
          <a:bodyPr/>
          <a:lstStyle/>
          <a:p>
            <a:endParaRPr lang="en-IN"/>
          </a:p>
        </p:txBody>
      </p:sp>
      <p:graphicFrame>
        <p:nvGraphicFramePr>
          <p:cNvPr id="6" name="Table 6">
            <a:extLst>
              <a:ext uri="{FF2B5EF4-FFF2-40B4-BE49-F238E27FC236}">
                <a16:creationId xmlns:a16="http://schemas.microsoft.com/office/drawing/2014/main" id="{86657684-ED51-0CE0-FC78-78121C3D9D6C}"/>
              </a:ext>
            </a:extLst>
          </p:cNvPr>
          <p:cNvGraphicFramePr>
            <a:graphicFrameLocks noGrp="1"/>
          </p:cNvGraphicFramePr>
          <p:nvPr>
            <p:extLst>
              <p:ext uri="{D42A27DB-BD31-4B8C-83A1-F6EECF244321}">
                <p14:modId xmlns:p14="http://schemas.microsoft.com/office/powerpoint/2010/main" val="3836803013"/>
              </p:ext>
            </p:extLst>
          </p:nvPr>
        </p:nvGraphicFramePr>
        <p:xfrm>
          <a:off x="761999" y="2114549"/>
          <a:ext cx="10620376" cy="4276742"/>
        </p:xfrm>
        <a:graphic>
          <a:graphicData uri="http://schemas.openxmlformats.org/drawingml/2006/table">
            <a:tbl>
              <a:tblPr firstRow="1" bandRow="1">
                <a:tableStyleId>{5C22544A-7EE6-4342-B048-85BDC9FD1C3A}</a:tableStyleId>
              </a:tblPr>
              <a:tblGrid>
                <a:gridCol w="2914651">
                  <a:extLst>
                    <a:ext uri="{9D8B030D-6E8A-4147-A177-3AD203B41FA5}">
                      <a16:colId xmlns:a16="http://schemas.microsoft.com/office/drawing/2014/main" val="3296697835"/>
                    </a:ext>
                  </a:extLst>
                </a:gridCol>
                <a:gridCol w="7705725">
                  <a:extLst>
                    <a:ext uri="{9D8B030D-6E8A-4147-A177-3AD203B41FA5}">
                      <a16:colId xmlns:a16="http://schemas.microsoft.com/office/drawing/2014/main" val="106140605"/>
                    </a:ext>
                  </a:extLst>
                </a:gridCol>
              </a:tblGrid>
              <a:tr h="1169662">
                <a:tc>
                  <a:txBody>
                    <a:bodyPr/>
                    <a:lstStyle/>
                    <a:p>
                      <a:pPr algn="just"/>
                      <a:r>
                        <a:rPr lang="en-IN" sz="1800" b="1" kern="1200" dirty="0">
                          <a:solidFill>
                            <a:schemeClr val="tx1"/>
                          </a:solidFill>
                          <a:effectLst/>
                          <a:latin typeface="+mn-lt"/>
                          <a:ea typeface="+mn-ea"/>
                          <a:cs typeface="+mn-cs"/>
                        </a:rPr>
                        <a:t>Rawal, </a:t>
                      </a:r>
                      <a:r>
                        <a:rPr lang="en-IN" sz="1800" b="1" kern="1200" dirty="0" err="1">
                          <a:solidFill>
                            <a:schemeClr val="tx1"/>
                          </a:solidFill>
                          <a:effectLst/>
                          <a:latin typeface="+mn-lt"/>
                          <a:ea typeface="+mn-ea"/>
                          <a:cs typeface="+mn-cs"/>
                        </a:rPr>
                        <a:t>Ramik</a:t>
                      </a:r>
                      <a:r>
                        <a:rPr lang="en-IN" sz="1800" b="1" kern="1200" dirty="0">
                          <a:solidFill>
                            <a:schemeClr val="tx1"/>
                          </a:solidFill>
                          <a:effectLst/>
                          <a:latin typeface="+mn-lt"/>
                          <a:ea typeface="+mn-ea"/>
                          <a:cs typeface="+mn-cs"/>
                        </a:rPr>
                        <a:t>. "Air Quality Monitoring System."</a:t>
                      </a:r>
                      <a:endParaRPr lang="en-IN" dirty="0">
                        <a:solidFill>
                          <a:schemeClr val="tx1"/>
                        </a:solidFill>
                      </a:endParaRPr>
                    </a:p>
                  </a:txBody>
                  <a:tcPr>
                    <a:solidFill>
                      <a:schemeClr val="accent1">
                        <a:lumMod val="60000"/>
                        <a:lumOff val="40000"/>
                      </a:schemeClr>
                    </a:solidFill>
                  </a:tcPr>
                </a:tc>
                <a:tc>
                  <a:txBody>
                    <a:bodyPr/>
                    <a:lstStyle/>
                    <a:p>
                      <a:pPr algn="just"/>
                      <a:r>
                        <a:rPr lang="en-US" sz="1800" b="0" i="0" kern="1200" dirty="0">
                          <a:solidFill>
                            <a:schemeClr val="tx1"/>
                          </a:solidFill>
                          <a:effectLst/>
                          <a:latin typeface="+mn-lt"/>
                          <a:ea typeface="+mn-ea"/>
                          <a:cs typeface="+mn-cs"/>
                        </a:rPr>
                        <a:t>Air pollution is a growing concern, and the study proposes an IoT-based air quality monitoring system that provides real-time measurements of pollution levels accessible from anywhere, addressing the need for accurate and accessible air quality data.</a:t>
                      </a:r>
                      <a:endParaRPr lang="en-IN" dirty="0">
                        <a:solidFill>
                          <a:schemeClr val="tx1"/>
                        </a:solidFill>
                      </a:endParaRPr>
                    </a:p>
                  </a:txBody>
                  <a:tcPr>
                    <a:solidFill>
                      <a:schemeClr val="accent1">
                        <a:lumMod val="60000"/>
                        <a:lumOff val="40000"/>
                      </a:schemeClr>
                    </a:solidFill>
                  </a:tcPr>
                </a:tc>
                <a:extLst>
                  <a:ext uri="{0D108BD9-81ED-4DB2-BD59-A6C34878D82A}">
                    <a16:rowId xmlns:a16="http://schemas.microsoft.com/office/drawing/2014/main" val="3860692281"/>
                  </a:ext>
                </a:extLst>
              </a:tr>
              <a:tr h="1169662">
                <a:tc>
                  <a:txBody>
                    <a:bodyPr/>
                    <a:lstStyle/>
                    <a:p>
                      <a:r>
                        <a:rPr lang="en-IN" sz="1800" b="1" kern="1200" dirty="0">
                          <a:solidFill>
                            <a:schemeClr val="dk1"/>
                          </a:solidFill>
                          <a:effectLst/>
                          <a:latin typeface="+mn-lt"/>
                          <a:ea typeface="+mn-ea"/>
                          <a:cs typeface="+mn-cs"/>
                        </a:rPr>
                        <a:t>Husain, Ashish M. "Air quality monitoring: The use of </a:t>
                      </a:r>
                      <a:r>
                        <a:rPr lang="en-IN" sz="1800" b="1" kern="1200" dirty="0" err="1">
                          <a:solidFill>
                            <a:schemeClr val="dk1"/>
                          </a:solidFill>
                          <a:effectLst/>
                          <a:latin typeface="+mn-lt"/>
                          <a:ea typeface="+mn-ea"/>
                          <a:cs typeface="+mn-cs"/>
                        </a:rPr>
                        <a:t>arduino</a:t>
                      </a:r>
                      <a:r>
                        <a:rPr lang="en-IN" sz="1800" b="1" kern="1200" dirty="0">
                          <a:solidFill>
                            <a:schemeClr val="dk1"/>
                          </a:solidFill>
                          <a:effectLst/>
                          <a:latin typeface="+mn-lt"/>
                          <a:ea typeface="+mn-ea"/>
                          <a:cs typeface="+mn-cs"/>
                        </a:rPr>
                        <a:t> and android."</a:t>
                      </a:r>
                      <a:endParaRPr lang="en-IN" dirty="0"/>
                    </a:p>
                  </a:txBody>
                  <a:tcPr>
                    <a:solidFill>
                      <a:schemeClr val="accent1">
                        <a:lumMod val="60000"/>
                        <a:lumOff val="40000"/>
                      </a:schemeClr>
                    </a:solidFill>
                  </a:tcPr>
                </a:tc>
                <a:tc>
                  <a:txBody>
                    <a:bodyPr/>
                    <a:lstStyle/>
                    <a:p>
                      <a:pPr algn="just"/>
                      <a:r>
                        <a:rPr lang="en-US" sz="1800" b="0" i="0" kern="1200" dirty="0">
                          <a:solidFill>
                            <a:schemeClr val="dk1"/>
                          </a:solidFill>
                          <a:effectLst/>
                          <a:latin typeface="+mn-lt"/>
                          <a:ea typeface="+mn-ea"/>
                          <a:cs typeface="+mn-cs"/>
                        </a:rPr>
                        <a:t>The study introduces a cost-efficient and portable Arduino-based air quality monitoring device that collects data on harmful gases and dust levels, allowing for data transfer to an Android phone or PC/laptop. This device enables remote analysis and decision-making for addressing air quality concerns.</a:t>
                      </a:r>
                      <a:endParaRPr lang="en-IN" dirty="0"/>
                    </a:p>
                  </a:txBody>
                  <a:tcPr>
                    <a:solidFill>
                      <a:schemeClr val="accent1">
                        <a:lumMod val="60000"/>
                        <a:lumOff val="40000"/>
                      </a:schemeClr>
                    </a:solidFill>
                  </a:tcPr>
                </a:tc>
                <a:extLst>
                  <a:ext uri="{0D108BD9-81ED-4DB2-BD59-A6C34878D82A}">
                    <a16:rowId xmlns:a16="http://schemas.microsoft.com/office/drawing/2014/main" val="554182295"/>
                  </a:ext>
                </a:extLst>
              </a:tr>
              <a:tr h="1899302">
                <a:tc>
                  <a:txBody>
                    <a:bodyPr/>
                    <a:lstStyle/>
                    <a:p>
                      <a:r>
                        <a:rPr lang="en-IN" sz="1800" b="1" kern="1200" dirty="0">
                          <a:solidFill>
                            <a:schemeClr val="dk1"/>
                          </a:solidFill>
                          <a:effectLst/>
                          <a:latin typeface="+mn-lt"/>
                          <a:ea typeface="+mn-ea"/>
                          <a:cs typeface="+mn-cs"/>
                        </a:rPr>
                        <a:t>Jabbar, </a:t>
                      </a:r>
                      <a:r>
                        <a:rPr lang="en-IN" sz="1800" b="1" kern="1200" dirty="0" err="1">
                          <a:solidFill>
                            <a:schemeClr val="dk1"/>
                          </a:solidFill>
                          <a:effectLst/>
                          <a:latin typeface="+mn-lt"/>
                          <a:ea typeface="+mn-ea"/>
                          <a:cs typeface="+mn-cs"/>
                        </a:rPr>
                        <a:t>Waheb</a:t>
                      </a:r>
                      <a:r>
                        <a:rPr lang="en-IN" sz="1800" b="1" kern="1200" dirty="0">
                          <a:solidFill>
                            <a:schemeClr val="dk1"/>
                          </a:solidFill>
                          <a:effectLst/>
                          <a:latin typeface="+mn-lt"/>
                          <a:ea typeface="+mn-ea"/>
                          <a:cs typeface="+mn-cs"/>
                        </a:rPr>
                        <a:t> A."</a:t>
                      </a:r>
                      <a:r>
                        <a:rPr lang="en-IN" sz="1800" b="1" kern="1200" dirty="0" err="1">
                          <a:solidFill>
                            <a:schemeClr val="dk1"/>
                          </a:solidFill>
                          <a:effectLst/>
                          <a:latin typeface="+mn-lt"/>
                          <a:ea typeface="+mn-ea"/>
                          <a:cs typeface="+mn-cs"/>
                        </a:rPr>
                        <a:t>LoRaWAN</a:t>
                      </a:r>
                      <a:r>
                        <a:rPr lang="en-IN" sz="1800" b="1" kern="1200" dirty="0">
                          <a:solidFill>
                            <a:schemeClr val="dk1"/>
                          </a:solidFill>
                          <a:effectLst/>
                          <a:latin typeface="+mn-lt"/>
                          <a:ea typeface="+mn-ea"/>
                          <a:cs typeface="+mn-cs"/>
                        </a:rPr>
                        <a:t>-based IoT system implementation for long-range outdoor air quality monitoring."</a:t>
                      </a:r>
                      <a:endParaRPr lang="en-IN" dirty="0"/>
                    </a:p>
                  </a:txBody>
                  <a:tcPr>
                    <a:solidFill>
                      <a:schemeClr val="accent1">
                        <a:lumMod val="60000"/>
                        <a:lumOff val="40000"/>
                      </a:schemeClr>
                    </a:solidFill>
                  </a:tcPr>
                </a:tc>
                <a:tc>
                  <a:txBody>
                    <a:bodyPr/>
                    <a:lstStyle/>
                    <a:p>
                      <a:pPr algn="just"/>
                      <a:r>
                        <a:rPr lang="en-US" sz="1800" b="0" i="0" kern="1200" dirty="0">
                          <a:solidFill>
                            <a:schemeClr val="dk1"/>
                          </a:solidFill>
                          <a:effectLst/>
                          <a:latin typeface="+mn-lt"/>
                          <a:ea typeface="+mn-ea"/>
                          <a:cs typeface="+mn-cs"/>
                        </a:rPr>
                        <a:t>The study introduces </a:t>
                      </a:r>
                      <a:r>
                        <a:rPr lang="en-US" sz="1800" b="0" i="0" kern="1200" dirty="0" err="1">
                          <a:solidFill>
                            <a:schemeClr val="dk1"/>
                          </a:solidFill>
                          <a:effectLst/>
                          <a:latin typeface="+mn-lt"/>
                          <a:ea typeface="+mn-ea"/>
                          <a:cs typeface="+mn-cs"/>
                        </a:rPr>
                        <a:t>LoRaWAN</a:t>
                      </a:r>
                      <a:r>
                        <a:rPr lang="en-US" sz="1800" b="0" i="0" kern="1200" dirty="0">
                          <a:solidFill>
                            <a:schemeClr val="dk1"/>
                          </a:solidFill>
                          <a:effectLst/>
                          <a:latin typeface="+mn-lt"/>
                          <a:ea typeface="+mn-ea"/>
                          <a:cs typeface="+mn-cs"/>
                        </a:rPr>
                        <a:t>-IoT-AQMS, an outdoor air quality monitoring system that utilizes </a:t>
                      </a:r>
                      <a:r>
                        <a:rPr lang="en-US" sz="1800" b="0" i="0" kern="1200" dirty="0" err="1">
                          <a:solidFill>
                            <a:schemeClr val="dk1"/>
                          </a:solidFill>
                          <a:effectLst/>
                          <a:latin typeface="+mn-lt"/>
                          <a:ea typeface="+mn-ea"/>
                          <a:cs typeface="+mn-cs"/>
                        </a:rPr>
                        <a:t>LoRaWAN</a:t>
                      </a:r>
                      <a:r>
                        <a:rPr lang="en-US" sz="1800" b="0" i="0" kern="1200" dirty="0">
                          <a:solidFill>
                            <a:schemeClr val="dk1"/>
                          </a:solidFill>
                          <a:effectLst/>
                          <a:latin typeface="+mn-lt"/>
                          <a:ea typeface="+mn-ea"/>
                          <a:cs typeface="+mn-cs"/>
                        </a:rPr>
                        <a:t>-based IoT technology to collect and transmit data on various air quality indicators. The system includes sensors, an Arduino microcontroller, and is powered by a rechargeable battery with a photovoltaic solar panel for sustainable operation. The system demonstrates reliable and efficient monitoring with real-time data transmission over the internet.</a:t>
                      </a:r>
                      <a:endParaRPr lang="en-IN" dirty="0"/>
                    </a:p>
                  </a:txBody>
                  <a:tcPr>
                    <a:solidFill>
                      <a:schemeClr val="accent1">
                        <a:lumMod val="60000"/>
                        <a:lumOff val="40000"/>
                      </a:schemeClr>
                    </a:solidFill>
                  </a:tcPr>
                </a:tc>
                <a:extLst>
                  <a:ext uri="{0D108BD9-81ED-4DB2-BD59-A6C34878D82A}">
                    <a16:rowId xmlns:a16="http://schemas.microsoft.com/office/drawing/2014/main" val="3846516907"/>
                  </a:ext>
                </a:extLst>
              </a:tr>
            </a:tbl>
          </a:graphicData>
        </a:graphic>
      </p:graphicFrame>
    </p:spTree>
    <p:extLst>
      <p:ext uri="{BB962C8B-B14F-4D97-AF65-F5344CB8AC3E}">
        <p14:creationId xmlns:p14="http://schemas.microsoft.com/office/powerpoint/2010/main" val="1747731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EXISTING SYSTEM</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3"/>
            <a:ext cx="11044517" cy="2991771"/>
          </a:xfrm>
        </p:spPr>
        <p:txBody>
          <a:bodyPr>
            <a:noAutofit/>
          </a:bodyPr>
          <a:lstStyle/>
          <a:p>
            <a:pPr algn="just"/>
            <a:r>
              <a:rPr lang="en-US" sz="2200" b="0" i="0" dirty="0">
                <a:effectLst/>
                <a:latin typeface="Times New Roman" panose="02020603050405020304" pitchFamily="18" charset="0"/>
                <a:cs typeface="Times New Roman" panose="02020603050405020304" pitchFamily="18" charset="0"/>
              </a:rPr>
              <a:t>Existing air quality monitoring systems face several challenges that limit their effectiveness and widespread adoption. Some of the common problems include:</a:t>
            </a:r>
          </a:p>
          <a:p>
            <a:pPr algn="just">
              <a:buFont typeface="+mj-lt"/>
              <a:buAutoNum type="arabicPeriod"/>
            </a:pPr>
            <a:r>
              <a:rPr lang="en-US" sz="2200" b="1" i="0" dirty="0">
                <a:effectLst/>
                <a:latin typeface="Times New Roman" panose="02020603050405020304" pitchFamily="18" charset="0"/>
                <a:cs typeface="Times New Roman" panose="02020603050405020304" pitchFamily="18" charset="0"/>
              </a:rPr>
              <a:t>Cost</a:t>
            </a:r>
            <a:r>
              <a:rPr lang="en-US" sz="2200" b="0" i="0" dirty="0">
                <a:effectLst/>
                <a:latin typeface="Times New Roman" panose="02020603050405020304" pitchFamily="18" charset="0"/>
                <a:cs typeface="Times New Roman" panose="02020603050405020304" pitchFamily="18" charset="0"/>
              </a:rPr>
              <a:t>: Many existing air quality monitoring systems are expensive, making them inaccessible for average households. The high cost can be attributed to the complexity of the technology, advanced sensors, and data processing capabilities.</a:t>
            </a:r>
          </a:p>
          <a:p>
            <a:pPr algn="just">
              <a:buFont typeface="+mj-lt"/>
              <a:buAutoNum type="arabicPeriod"/>
            </a:pPr>
            <a:r>
              <a:rPr lang="en-US" sz="2200" b="1" i="0" dirty="0">
                <a:effectLst/>
                <a:latin typeface="Times New Roman" panose="02020603050405020304" pitchFamily="18" charset="0"/>
                <a:cs typeface="Times New Roman" panose="02020603050405020304" pitchFamily="18" charset="0"/>
              </a:rPr>
              <a:t>Limited Scalability</a:t>
            </a:r>
            <a:r>
              <a:rPr lang="en-US" sz="2200" b="0" i="0" dirty="0">
                <a:effectLst/>
                <a:latin typeface="Times New Roman" panose="02020603050405020304" pitchFamily="18" charset="0"/>
                <a:cs typeface="Times New Roman" panose="02020603050405020304" pitchFamily="18" charset="0"/>
              </a:rPr>
              <a:t>: Some air quality monitoring systems are designed for larger-scale environments such as industrial settings or commercial buildings. These systems may not be suitable or scalable for individual households, where different monitoring needs and spatial constraints exist.</a:t>
            </a:r>
          </a:p>
          <a:p>
            <a:pPr algn="just">
              <a:buFont typeface="+mj-lt"/>
              <a:buAutoNum type="arabicPeriod"/>
            </a:pPr>
            <a:r>
              <a:rPr lang="en-US" sz="2200" b="1" i="0" dirty="0">
                <a:effectLst/>
                <a:latin typeface="Times New Roman" panose="02020603050405020304" pitchFamily="18" charset="0"/>
                <a:cs typeface="Times New Roman" panose="02020603050405020304" pitchFamily="18" charset="0"/>
              </a:rPr>
              <a:t>Complex Installation</a:t>
            </a:r>
            <a:r>
              <a:rPr lang="en-US" sz="2200" b="0" i="0" dirty="0">
                <a:effectLst/>
                <a:latin typeface="Times New Roman" panose="02020603050405020304" pitchFamily="18" charset="0"/>
                <a:cs typeface="Times New Roman" panose="02020603050405020304" pitchFamily="18" charset="0"/>
              </a:rPr>
              <a:t>: Certain monitoring systems require professional installation or technical expertise, making them less user-friendly for homeowners. Complex installation processes can deter users from adopting such systems or hinder the widespread implementation.</a:t>
            </a:r>
          </a:p>
        </p:txBody>
      </p:sp>
    </p:spTree>
    <p:extLst>
      <p:ext uri="{BB962C8B-B14F-4D97-AF65-F5344CB8AC3E}">
        <p14:creationId xmlns:p14="http://schemas.microsoft.com/office/powerpoint/2010/main" val="2941017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332-6DDF-1948-C594-340A59202326}"/>
              </a:ext>
            </a:extLst>
          </p:cNvPr>
          <p:cNvSpPr>
            <a:spLocks noGrp="1"/>
          </p:cNvSpPr>
          <p:nvPr>
            <p:ph type="ctrTitle"/>
          </p:nvPr>
        </p:nvSpPr>
        <p:spPr>
          <a:xfrm>
            <a:off x="591669" y="866774"/>
            <a:ext cx="11044517" cy="989883"/>
          </a:xfrm>
        </p:spPr>
        <p:txBody>
          <a:bodyPr>
            <a:normAutofit/>
          </a:bodyPr>
          <a:lstStyle/>
          <a:p>
            <a:pPr algn="just"/>
            <a:r>
              <a:rPr lang="en-IN" sz="4800" dirty="0">
                <a:latin typeface="Times New Roman" panose="02020603050405020304" pitchFamily="18" charset="0"/>
                <a:cs typeface="Times New Roman" panose="02020603050405020304" pitchFamily="18" charset="0"/>
              </a:rPr>
              <a:t>PROPOSED SYSTEM</a:t>
            </a:r>
          </a:p>
        </p:txBody>
      </p:sp>
      <p:sp>
        <p:nvSpPr>
          <p:cNvPr id="3" name="Subtitle 2">
            <a:extLst>
              <a:ext uri="{FF2B5EF4-FFF2-40B4-BE49-F238E27FC236}">
                <a16:creationId xmlns:a16="http://schemas.microsoft.com/office/drawing/2014/main" id="{64A9763A-2F7B-6C0C-570F-1BC5539F8CA6}"/>
              </a:ext>
            </a:extLst>
          </p:cNvPr>
          <p:cNvSpPr>
            <a:spLocks noGrp="1"/>
          </p:cNvSpPr>
          <p:nvPr>
            <p:ph type="subTitle" idx="1"/>
          </p:nvPr>
        </p:nvSpPr>
        <p:spPr>
          <a:xfrm>
            <a:off x="591670" y="2256503"/>
            <a:ext cx="11044517" cy="2991771"/>
          </a:xfrm>
        </p:spPr>
        <p:txBody>
          <a:bodyPr>
            <a:noAutofit/>
          </a:bodyPr>
          <a:lstStyle/>
          <a:p>
            <a:pPr algn="just">
              <a:buFont typeface="+mj-lt"/>
              <a:buAutoNum type="arabicPeriod"/>
            </a:pPr>
            <a:r>
              <a:rPr lang="en-US" sz="2200" b="1" i="0" dirty="0">
                <a:effectLst/>
                <a:latin typeface="Times New Roman" panose="02020603050405020304" pitchFamily="18" charset="0"/>
                <a:cs typeface="Times New Roman" panose="02020603050405020304" pitchFamily="18" charset="0"/>
              </a:rPr>
              <a:t>Affordable and User-friendly</a:t>
            </a:r>
            <a:r>
              <a:rPr lang="en-US" sz="2200" b="0" i="0" dirty="0">
                <a:effectLst/>
                <a:latin typeface="Times New Roman" panose="02020603050405020304" pitchFamily="18" charset="0"/>
                <a:cs typeface="Times New Roman" panose="02020603050405020304" pitchFamily="18" charset="0"/>
              </a:rPr>
              <a:t>: Our proposed system is designed to be affordable and user-friendly, making it accessible to homeowners for effective air quality monitoring.</a:t>
            </a:r>
          </a:p>
          <a:p>
            <a:pPr algn="just">
              <a:buFont typeface="+mj-lt"/>
              <a:buAutoNum type="arabicPeriod"/>
            </a:pPr>
            <a:r>
              <a:rPr lang="en-US" sz="2200" b="1" i="0" dirty="0">
                <a:effectLst/>
                <a:latin typeface="Times New Roman" panose="02020603050405020304" pitchFamily="18" charset="0"/>
                <a:cs typeface="Times New Roman" panose="02020603050405020304" pitchFamily="18" charset="0"/>
              </a:rPr>
              <a:t>MQ-135 Gas Sensor</a:t>
            </a:r>
            <a:r>
              <a:rPr lang="en-US" sz="2200" b="0" i="0" dirty="0">
                <a:effectLst/>
                <a:latin typeface="Times New Roman" panose="02020603050405020304" pitchFamily="18" charset="0"/>
                <a:cs typeface="Times New Roman" panose="02020603050405020304" pitchFamily="18" charset="0"/>
              </a:rPr>
              <a:t>: The system utilizes the highly sensitive MQ-135 gas sensor to detect and monitor a wide range of harmful gases in indoor environments.</a:t>
            </a:r>
          </a:p>
          <a:p>
            <a:pPr algn="just">
              <a:buFont typeface="+mj-lt"/>
              <a:buAutoNum type="arabicPeriod"/>
            </a:pPr>
            <a:r>
              <a:rPr lang="en-US" sz="2200" b="1" i="0" dirty="0">
                <a:effectLst/>
                <a:latin typeface="Times New Roman" panose="02020603050405020304" pitchFamily="18" charset="0"/>
                <a:cs typeface="Times New Roman" panose="02020603050405020304" pitchFamily="18" charset="0"/>
              </a:rPr>
              <a:t>Intelligent Alert System</a:t>
            </a:r>
            <a:r>
              <a:rPr lang="en-US" sz="2200" b="0" i="0" dirty="0">
                <a:effectLst/>
                <a:latin typeface="Times New Roman" panose="02020603050405020304" pitchFamily="18" charset="0"/>
                <a:cs typeface="Times New Roman" panose="02020603050405020304" pitchFamily="18" charset="0"/>
              </a:rPr>
              <a:t>: An intelligent alert system is integrated into the system, triggering alarms, such as a buzzer and LED indicators, when gas concentrations exceed safe thresholds.</a:t>
            </a:r>
          </a:p>
          <a:p>
            <a:pPr algn="just">
              <a:buFont typeface="+mj-lt"/>
              <a:buAutoNum type="arabicPeriod"/>
            </a:pPr>
            <a:r>
              <a:rPr lang="en-US" sz="2200" b="1" i="0" dirty="0">
                <a:effectLst/>
                <a:latin typeface="Times New Roman" panose="02020603050405020304" pitchFamily="18" charset="0"/>
                <a:cs typeface="Times New Roman" panose="02020603050405020304" pitchFamily="18" charset="0"/>
              </a:rPr>
              <a:t>Easy Installation and Wireless Connectivity: </a:t>
            </a:r>
            <a:r>
              <a:rPr lang="en-US" sz="2200" b="0" i="0" dirty="0">
                <a:effectLst/>
                <a:latin typeface="Times New Roman" panose="02020603050405020304" pitchFamily="18" charset="0"/>
                <a:cs typeface="Times New Roman" panose="02020603050405020304" pitchFamily="18" charset="0"/>
              </a:rPr>
              <a:t>The system is designed for easy installation without requiring specialized expertise. It also offers wireless connectivity for remote access to data and monitoring capabilities.</a:t>
            </a:r>
          </a:p>
          <a:p>
            <a:pPr algn="just"/>
            <a:endParaRPr lang="en-US" sz="22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22320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1230</TotalTime>
  <Words>1589</Words>
  <Application>Microsoft Office PowerPoint</Application>
  <PresentationFormat>Widescreen</PresentationFormat>
  <Paragraphs>118</Paragraphs>
  <Slides>26</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Calibri Light</vt:lpstr>
      <vt:lpstr>Liberation Serif</vt:lpstr>
      <vt:lpstr>Times New Roman</vt:lpstr>
      <vt:lpstr>Office Theme</vt:lpstr>
      <vt:lpstr>AIR QUALITY MONITORING  AND ALERT SYSTEM</vt:lpstr>
      <vt:lpstr>CONTENTS</vt:lpstr>
      <vt:lpstr>INTRODUCTION</vt:lpstr>
      <vt:lpstr>MOTIVATION</vt:lpstr>
      <vt:lpstr>PROBLEM STATEMENT</vt:lpstr>
      <vt:lpstr>OBJECTIVE</vt:lpstr>
      <vt:lpstr>LITERATURE SURVEY</vt:lpstr>
      <vt:lpstr>EXISTING SYSTEM</vt:lpstr>
      <vt:lpstr>PROPOSED SYSTEM</vt:lpstr>
      <vt:lpstr>HARDWARE REQUIREMENTS</vt:lpstr>
      <vt:lpstr>HARDWARE REQUIREMENTS</vt:lpstr>
      <vt:lpstr>HARDWARE REQUIREMENTS</vt:lpstr>
      <vt:lpstr>HARDWARE REQUIREMENTS</vt:lpstr>
      <vt:lpstr>SOFTWARE REQUIREMENTS</vt:lpstr>
      <vt:lpstr>BLOCK DIAGRAM</vt:lpstr>
      <vt:lpstr>CIRCUIT DIAGRAM</vt:lpstr>
      <vt:lpstr>WORKING</vt:lpstr>
      <vt:lpstr>WORKING</vt:lpstr>
      <vt:lpstr>RESULT</vt:lpstr>
      <vt:lpstr>OUTPUT</vt:lpstr>
      <vt:lpstr>OUTPUT – Smoke Detection</vt:lpstr>
      <vt:lpstr>OUTPUT – Gas Leakage</vt:lpstr>
      <vt:lpstr>CONCLUSION</vt:lpstr>
      <vt:lpstr>SCOPE FOR FUTURE</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QUALITY MONITORING SYSTEM</dc:title>
  <dc:creator>Arjun Pradeep</dc:creator>
  <cp:lastModifiedBy>Chackochan Sebastian</cp:lastModifiedBy>
  <cp:revision>7</cp:revision>
  <dcterms:created xsi:type="dcterms:W3CDTF">2023-06-28T09:01:00Z</dcterms:created>
  <dcterms:modified xsi:type="dcterms:W3CDTF">2023-06-30T08:22:39Z</dcterms:modified>
</cp:coreProperties>
</file>

<file path=docProps/thumbnail.jpeg>
</file>